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6"/>
  </p:notesMasterIdLst>
  <p:sldIdLst>
    <p:sldId id="260" r:id="rId2"/>
    <p:sldId id="277" r:id="rId3"/>
    <p:sldId id="271" r:id="rId4"/>
    <p:sldId id="262" r:id="rId5"/>
    <p:sldId id="279" r:id="rId6"/>
    <p:sldId id="278" r:id="rId7"/>
    <p:sldId id="269" r:id="rId8"/>
    <p:sldId id="280" r:id="rId9"/>
    <p:sldId id="275" r:id="rId10"/>
    <p:sldId id="272" r:id="rId11"/>
    <p:sldId id="281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1E8F"/>
    <a:srgbClr val="F2913C"/>
    <a:srgbClr val="FD5632"/>
    <a:srgbClr val="3F2464"/>
    <a:srgbClr val="4DF3C5"/>
    <a:srgbClr val="A0DD81"/>
    <a:srgbClr val="336699"/>
    <a:srgbClr val="CD26B1"/>
    <a:srgbClr val="96D37B"/>
    <a:srgbClr val="F566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78"/>
    <p:restoredTop sz="82310" autoAdjust="0"/>
  </p:normalViewPr>
  <p:slideViewPr>
    <p:cSldViewPr snapToGrid="0" snapToObjects="1">
      <p:cViewPr varScale="1">
        <p:scale>
          <a:sx n="51" d="100"/>
          <a:sy n="51" d="100"/>
        </p:scale>
        <p:origin x="1264" y="48"/>
      </p:cViewPr>
      <p:guideLst/>
    </p:cSldViewPr>
  </p:slideViewPr>
  <p:outlineViewPr>
    <p:cViewPr>
      <p:scale>
        <a:sx n="100" d="100"/>
        <a:sy n="100" d="100"/>
      </p:scale>
      <p:origin x="0" y="-50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Soft Skills in Top 5</a:t>
            </a:r>
            <a:r>
              <a:rPr lang="en-US" baseline="0" dirty="0"/>
              <a:t>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% in Top 5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Sheet1!$A$2:$A$19</c:f>
              <c:strCache>
                <c:ptCount val="18"/>
                <c:pt idx="0">
                  <c:v>Critical analysis</c:v>
                </c:pt>
                <c:pt idx="1">
                  <c:v>Humility</c:v>
                </c:pt>
                <c:pt idx="2">
                  <c:v>Leadership</c:v>
                </c:pt>
                <c:pt idx="3">
                  <c:v>Negotiation</c:v>
                </c:pt>
                <c:pt idx="4">
                  <c:v>Customer service mindset</c:v>
                </c:pt>
                <c:pt idx="5">
                  <c:v>Time management</c:v>
                </c:pt>
                <c:pt idx="6">
                  <c:v>Determination</c:v>
                </c:pt>
                <c:pt idx="7">
                  <c:v>Creativity</c:v>
                </c:pt>
                <c:pt idx="8">
                  <c:v>Presentation</c:v>
                </c:pt>
                <c:pt idx="9">
                  <c:v>Problem solving</c:v>
                </c:pt>
                <c:pt idx="10">
                  <c:v>Persuasion, influence, salesmanship</c:v>
                </c:pt>
                <c:pt idx="11">
                  <c:v>Critical thinking/observation</c:v>
                </c:pt>
                <c:pt idx="12">
                  <c:v>Curiosity</c:v>
                </c:pt>
                <c:pt idx="13">
                  <c:v>Collaboration</c:v>
                </c:pt>
                <c:pt idx="14">
                  <c:v>Teamwork, sharing</c:v>
                </c:pt>
                <c:pt idx="15">
                  <c:v>Adaptability, flexibility, resilience</c:v>
                </c:pt>
                <c:pt idx="16">
                  <c:v>Emotional intelligence (EQ) self aware, self regulating, motivation, empathy, listening</c:v>
                </c:pt>
                <c:pt idx="17">
                  <c:v>Communications (verbal and written)</c:v>
                </c:pt>
              </c:strCache>
            </c:strRef>
          </c:cat>
          <c:val>
            <c:numRef>
              <c:f>Sheet1!$B$2:$B$19</c:f>
              <c:numCache>
                <c:formatCode>0%</c:formatCode>
                <c:ptCount val="18"/>
                <c:pt idx="0">
                  <c:v>0.14516129032258066</c:v>
                </c:pt>
                <c:pt idx="1">
                  <c:v>0.14516129032258066</c:v>
                </c:pt>
                <c:pt idx="2">
                  <c:v>0.19354838709677419</c:v>
                </c:pt>
                <c:pt idx="3">
                  <c:v>0.19354838709677419</c:v>
                </c:pt>
                <c:pt idx="4">
                  <c:v>0.20967741935483872</c:v>
                </c:pt>
                <c:pt idx="5">
                  <c:v>0.20967741935483872</c:v>
                </c:pt>
                <c:pt idx="6">
                  <c:v>0.22580645161290322</c:v>
                </c:pt>
                <c:pt idx="7">
                  <c:v>0.24193548387096775</c:v>
                </c:pt>
                <c:pt idx="8">
                  <c:v>0.27419354838709675</c:v>
                </c:pt>
                <c:pt idx="9">
                  <c:v>0.30645161290322581</c:v>
                </c:pt>
                <c:pt idx="10">
                  <c:v>0.35483870967741937</c:v>
                </c:pt>
                <c:pt idx="11">
                  <c:v>0.35483870967741937</c:v>
                </c:pt>
                <c:pt idx="12">
                  <c:v>0.41935483870967744</c:v>
                </c:pt>
                <c:pt idx="13">
                  <c:v>0.45161290322580644</c:v>
                </c:pt>
                <c:pt idx="14">
                  <c:v>0.45161290322580644</c:v>
                </c:pt>
                <c:pt idx="15">
                  <c:v>0.5161290322580645</c:v>
                </c:pt>
                <c:pt idx="16">
                  <c:v>0.79032258064516125</c:v>
                </c:pt>
                <c:pt idx="17">
                  <c:v>0.9838709677419355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AF-4BAF-861E-7A6C5411CB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254696752"/>
        <c:axId val="1254700032"/>
      </c:barChart>
      <c:catAx>
        <c:axId val="12546967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4700032"/>
        <c:crosses val="autoZero"/>
        <c:auto val="1"/>
        <c:lblAlgn val="ctr"/>
        <c:lblOffset val="100"/>
        <c:noMultiLvlLbl val="0"/>
      </c:catAx>
      <c:valAx>
        <c:axId val="1254700032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4696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"/>
          <c:y val="4.4531247260627016E-2"/>
          <c:w val="0.96562499999999996"/>
          <c:h val="0.84665435244498322"/>
        </c:manualLayout>
      </c:layout>
      <c:pie3D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6">
                  <a:shade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188-4E9E-8CB7-1590842FC4B0}"/>
              </c:ext>
            </c:extLst>
          </c:dPt>
          <c:dPt>
            <c:idx val="1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188-4E9E-8CB7-1590842FC4B0}"/>
              </c:ext>
            </c:extLst>
          </c:dPt>
          <c:dPt>
            <c:idx val="2"/>
            <c:bubble3D val="0"/>
            <c:spPr>
              <a:solidFill>
                <a:schemeClr val="accent6">
                  <a:tint val="65000"/>
                </a:scheme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188-4E9E-8CB7-1590842FC4B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Soft &amp; Hard skills</c:v>
                </c:pt>
                <c:pt idx="1">
                  <c:v>Soft skills</c:v>
                </c:pt>
                <c:pt idx="2">
                  <c:v>Hard skills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0.62</c:v>
                </c:pt>
                <c:pt idx="1">
                  <c:v>0.3</c:v>
                </c:pt>
                <c:pt idx="2">
                  <c:v>0.08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Importance</c:v>
                      </c:pt>
                    </c:strCache>
                  </c:strRef>
                </c15:tx>
              </c15:filteredSeriesTitle>
            </c:ext>
            <c:ext xmlns:c16="http://schemas.microsoft.com/office/drawing/2014/chart" uri="{C3380CC4-5D6E-409C-BE32-E72D297353CC}">
              <c16:uniqueId val="{00000000-8F6E-4E61-8430-179F09B891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93101347619257646"/>
          <c:w val="0.98124999999999984"/>
          <c:h val="6.898652380742348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EB3CA8-35A9-DD41-A38A-BD1260796DF9}" type="datetimeFigureOut">
              <a:rPr lang="en-US" smtClean="0"/>
              <a:t>11/7/2019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1F9F9-DC9B-4149-B564-D31F05553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677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Recent Forbes survey: 85% of executives responded that “A diverse and inclusive workforce is crucial to encouraging different perspectives and ideas that drive innovation”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Diverse team process information more carefully (and more quickly) – HBR study 2018 Cognitive Diversity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Businesses run by culturally diverse leadership were more likely to develop new products than those who had homogeneous leadership (Economic Geography 2016)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841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Stanford Research Institute Int’l and Carnegie Melon Foundation: 75% of long-term job success depends on people skills, and only 25% on technical knowledge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Researchers at Harvard University, Boston University, and University of Michigan's Ross School of Business found that workers with soft skills training are 12% more productive than those without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58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2019 Linked In Global Talent Trends survey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Equal in hiring for soft and tech skills; soft skills are sometimes more important during recruiting as tech skills are felt to be easier to train; however, recruiting for tech skills is more important for urgent needs and faster benefit.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Leaders and executives rated soft skills more important than individual contributors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972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682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 is critical: DevOps Institute 2019 report: technology skills (57%), process skills (55%) and soft skills (53%) are equally critical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135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ＭＳ Ｐゴシック" pitchFamily="34" charset="-128"/>
                <a:cs typeface="Calibri" panose="020B0604020202020204" pitchFamily="34" charset="0"/>
              </a:rPr>
              <a:t> Find the individual who exhibits the skill(s) you wish to learn, watch and listen, and even engage them to coach you.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74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1F9F9-DC9B-4149-B564-D31F0555340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130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3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microsoft.com/office/2007/relationships/hdphoto" Target="../media/hdphoto5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microsoft.com/office/2007/relationships/hdphoto" Target="../media/hdphoto4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Key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71C9BE-4E56-9140-8BF8-93C932A91962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E5D900"/>
              </a:gs>
              <a:gs pos="100000">
                <a:srgbClr val="FFFB6F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3320C-A7A0-6C42-8E3E-4185B0C33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4252" y="0"/>
            <a:ext cx="7527747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B685735-8819-354E-A6D0-1A5B9BB7F1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0" y="0"/>
            <a:ext cx="122300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9A6F14-2560-D443-9840-1EED705E141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4" y="343142"/>
            <a:ext cx="5029199" cy="1976022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05898EF-76D3-A644-8C95-E6D08105FB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A3032F3-3FAA-494A-B03C-26594BD5E4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Keynote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44B417-0C3B-C042-9B70-2FC785AE73CA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tx1"/>
                </a:solidFill>
              </a:rPr>
              <a:t>NOVEMBER 6, 2019</a:t>
            </a:r>
          </a:p>
        </p:txBody>
      </p:sp>
    </p:spTree>
    <p:extLst>
      <p:ext uri="{BB962C8B-B14F-4D97-AF65-F5344CB8AC3E}">
        <p14:creationId xmlns:p14="http://schemas.microsoft.com/office/powerpoint/2010/main" val="73381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Motif_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57E668B-48EB-2B40-B9CC-19119A2C7E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335" r="7657" b="49709"/>
          <a:stretch/>
        </p:blipFill>
        <p:spPr>
          <a:xfrm>
            <a:off x="4906926" y="5997500"/>
            <a:ext cx="7285073" cy="8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42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2F74E4-A4BA-3342-9CD7-3BC86E75A54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4903" r="8996" b="51315"/>
          <a:stretch/>
        </p:blipFill>
        <p:spPr>
          <a:xfrm>
            <a:off x="-2" y="5920394"/>
            <a:ext cx="6096001" cy="93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366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CI/C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71C9BE-4E56-9140-8BF8-93C932A91962}"/>
              </a:ext>
            </a:extLst>
          </p:cNvPr>
          <p:cNvSpPr/>
          <p:nvPr userDrawn="1"/>
        </p:nvSpPr>
        <p:spPr>
          <a:xfrm>
            <a:off x="-67734" y="0"/>
            <a:ext cx="12259734" cy="6858001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18000">
                <a:schemeClr val="accent2">
                  <a:lumMod val="97000"/>
                  <a:lumOff val="3000"/>
                </a:schemeClr>
              </a:gs>
              <a:gs pos="100000">
                <a:srgbClr val="F2913C"/>
              </a:gs>
            </a:gsLst>
            <a:lin ang="13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3320C-A7A0-6C42-8E3E-4185B0C33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5759" y="0"/>
            <a:ext cx="7527747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89DD9F-8261-694C-82C8-D5B64A9E3F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-62152" y="0"/>
            <a:ext cx="12230098" cy="6858001"/>
          </a:xfrm>
          <a:prstGeom prst="rect">
            <a:avLst/>
          </a:prstGeom>
        </p:spPr>
      </p:pic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1AC31EF1-EC29-3C40-B98D-BD6153E650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ext Placeholder 24">
            <a:extLst>
              <a:ext uri="{FF2B5EF4-FFF2-40B4-BE49-F238E27FC236}">
                <a16:creationId xmlns:a16="http://schemas.microsoft.com/office/drawing/2014/main" id="{AB20D331-614B-194B-A192-BCBDB5B0AA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816538C-EC77-C845-867F-F62234DCB51F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</a:rPr>
              <a:t>NOVEMBER 6, 2019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8DE66C-4010-604B-9B7B-993E45F34A80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3" y="343142"/>
            <a:ext cx="5029200" cy="197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658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Slide_Site_Reliability_Engine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71C9BE-4E56-9140-8BF8-93C932A91962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D2B3E1">
                  <a:lumMod val="85000"/>
                </a:srgbClr>
              </a:gs>
              <a:gs pos="99000">
                <a:srgbClr val="EECAFD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3320C-A7A0-6C42-8E3E-4185B0C33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4252" y="0"/>
            <a:ext cx="7527747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2A2AE51-777A-D548-AF74-770A55FD46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0" y="0"/>
            <a:ext cx="122300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9A6F14-2560-D443-9840-1EED705E141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4" y="343142"/>
            <a:ext cx="5029199" cy="1976022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05898EF-76D3-A644-8C95-E6D08105FB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A3032F3-3FAA-494A-B03C-26594BD5E4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44B417-0C3B-C042-9B70-2FC785AE73CA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tx1"/>
                </a:solidFill>
              </a:rPr>
              <a:t>NOVEMBER 6, 2019</a:t>
            </a:r>
          </a:p>
        </p:txBody>
      </p:sp>
    </p:spTree>
    <p:extLst>
      <p:ext uri="{BB962C8B-B14F-4D97-AF65-F5344CB8AC3E}">
        <p14:creationId xmlns:p14="http://schemas.microsoft.com/office/powerpoint/2010/main" val="4003871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Slide_Cloud_Native_Infrastru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B71C9BE-4E56-9140-8BF8-93C932A91962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ADAEFF">
                  <a:lumMod val="50000"/>
                  <a:lumOff val="50000"/>
                </a:srgbClr>
              </a:gs>
              <a:gs pos="99000">
                <a:srgbClr val="B7CFFE"/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3320C-A7A0-6C42-8E3E-4185B0C33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4252" y="0"/>
            <a:ext cx="7527747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FBD4F8B-F3AC-D44C-ABC5-2B72DE15BDF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0" y="21268"/>
            <a:ext cx="12230098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9A6F14-2560-D443-9840-1EED705E141D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4" y="343142"/>
            <a:ext cx="5029199" cy="1976022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05898EF-76D3-A644-8C95-E6D08105FB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A3032F3-3FAA-494A-B03C-26594BD5E4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44B417-0C3B-C042-9B70-2FC785AE73CA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tx1"/>
                </a:solidFill>
              </a:rPr>
              <a:t>NOVEMBER 6, 2019</a:t>
            </a:r>
          </a:p>
        </p:txBody>
      </p:sp>
    </p:spTree>
    <p:extLst>
      <p:ext uri="{BB962C8B-B14F-4D97-AF65-F5344CB8AC3E}">
        <p14:creationId xmlns:p14="http://schemas.microsoft.com/office/powerpoint/2010/main" val="2657462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Cultural_Transform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595E9E-6C95-3B46-8BEB-E0F61BC4F194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3000">
                <a:srgbClr val="F5666B">
                  <a:lumMod val="91000"/>
                  <a:lumOff val="9000"/>
                </a:srgbClr>
              </a:gs>
              <a:gs pos="99000">
                <a:srgbClr val="F28180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F3320C-A7A0-6C42-8E3E-4185B0C33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4252" y="0"/>
            <a:ext cx="7527747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B00B8C-0860-AF41-8137-8DE20F2110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0" y="-1488"/>
            <a:ext cx="12230098" cy="6858001"/>
          </a:xfrm>
          <a:prstGeom prst="rect">
            <a:avLst/>
          </a:prstGeom>
        </p:spPr>
      </p:pic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805898EF-76D3-A644-8C95-E6D08105FB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A3032F3-3FAA-494A-B03C-26594BD5E40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D44B417-0C3B-C042-9B70-2FC785AE73CA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bg1"/>
                </a:solidFill>
              </a:rPr>
              <a:t>NOVEMBER 6, 2019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DAE1D0-9CB3-554E-BFF8-00BF77B7B43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3" y="343142"/>
            <a:ext cx="5029200" cy="197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982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DevSecO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C483FA4-FE2A-6648-A45D-A2D4E3944428}"/>
              </a:ext>
            </a:extLst>
          </p:cNvPr>
          <p:cNvSpPr/>
          <p:nvPr userDrawn="1"/>
        </p:nvSpPr>
        <p:spPr>
          <a:xfrm>
            <a:off x="0" y="-1"/>
            <a:ext cx="12192000" cy="6858001"/>
          </a:xfrm>
          <a:prstGeom prst="rect">
            <a:avLst/>
          </a:prstGeom>
          <a:gradFill>
            <a:gsLst>
              <a:gs pos="0">
                <a:srgbClr val="96D37B"/>
              </a:gs>
              <a:gs pos="99000">
                <a:srgbClr val="A0DD81"/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5033B42-582D-9C48-86E1-9F699900E93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9647" r="25451" b="23559"/>
          <a:stretch/>
        </p:blipFill>
        <p:spPr>
          <a:xfrm>
            <a:off x="4664252" y="0"/>
            <a:ext cx="7527747" cy="6858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9ED1615-8023-4A4B-85A9-5387041956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t="25234"/>
          <a:stretch/>
        </p:blipFill>
        <p:spPr>
          <a:xfrm>
            <a:off x="0" y="0"/>
            <a:ext cx="12230098" cy="685800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7032EC4-8E1D-0149-8CA4-777C920DDA9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00064" y="343142"/>
            <a:ext cx="5029199" cy="1976022"/>
          </a:xfrm>
          <a:prstGeom prst="rect">
            <a:avLst/>
          </a:prstGeom>
        </p:spPr>
      </p:pic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A40501E-2DF2-8A43-A2E1-3C93EA0E99E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00063" y="3173059"/>
            <a:ext cx="5384800" cy="50890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28" name="Text Placeholder 24">
            <a:extLst>
              <a:ext uri="{FF2B5EF4-FFF2-40B4-BE49-F238E27FC236}">
                <a16:creationId xmlns:a16="http://schemas.microsoft.com/office/drawing/2014/main" id="{3BC73BB4-AB17-0145-80DA-8A00E900CD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00064" y="3681966"/>
            <a:ext cx="5029200" cy="28328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Session Title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4F53BE-3EE0-1942-85E0-2A8DD9A992E7}"/>
              </a:ext>
            </a:extLst>
          </p:cNvPr>
          <p:cNvSpPr txBox="1"/>
          <p:nvPr userDrawn="1"/>
        </p:nvSpPr>
        <p:spPr>
          <a:xfrm>
            <a:off x="500063" y="2733939"/>
            <a:ext cx="2881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300" dirty="0">
                <a:solidFill>
                  <a:schemeClr val="tx1"/>
                </a:solidFill>
              </a:rPr>
              <a:t>NOVEMBER 6, 2019</a:t>
            </a:r>
          </a:p>
        </p:txBody>
      </p:sp>
    </p:spTree>
    <p:extLst>
      <p:ext uri="{BB962C8B-B14F-4D97-AF65-F5344CB8AC3E}">
        <p14:creationId xmlns:p14="http://schemas.microsoft.com/office/powerpoint/2010/main" val="2190231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9FB91E3E-D2FB-9C4C-8396-C08F1A632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11633" y="1739705"/>
            <a:ext cx="8956367" cy="111759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Section Header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7317B92-16A9-C841-AE73-20CDEFF689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9049" y="198081"/>
            <a:ext cx="1200150" cy="4715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B864C8-A0CB-2144-9B66-90559A4F8A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3870"/>
          <a:stretch/>
        </p:blipFill>
        <p:spPr>
          <a:xfrm>
            <a:off x="0" y="5472765"/>
            <a:ext cx="5443114" cy="138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230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2D23BB-F5E8-5A44-AAF0-5DF61151DA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8433" y="2485532"/>
            <a:ext cx="8275638" cy="387613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9FB91E3E-D2FB-9C4C-8396-C08F1A632E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8433" y="989160"/>
            <a:ext cx="9339937" cy="1117599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Franklin Gothic Medium" panose="020B0603020102020204" pitchFamily="34" charset="0"/>
              </a:defRPr>
            </a:lvl1pPr>
          </a:lstStyle>
          <a:p>
            <a:r>
              <a:rPr lang="en-US" dirty="0"/>
              <a:t>Title of Slide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7317B92-16A9-C841-AE73-20CDEFF689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49049" y="198081"/>
            <a:ext cx="1200150" cy="4715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1A0948E-8BB3-3D47-94FB-02A6A0A429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016" t="-2" r="18226" b="48138"/>
          <a:stretch/>
        </p:blipFill>
        <p:spPr>
          <a:xfrm>
            <a:off x="5753094" y="5992828"/>
            <a:ext cx="6438906" cy="88643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6E32963-C271-E84C-B973-642A64581AC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43866" r="34873"/>
          <a:stretch/>
        </p:blipFill>
        <p:spPr>
          <a:xfrm>
            <a:off x="12623945" y="541544"/>
            <a:ext cx="2758215" cy="2258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591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-Motif_m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226C26-8D04-5D4F-A075-6E68EDC505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6079" r="3313" b="47995"/>
          <a:stretch/>
        </p:blipFill>
        <p:spPr>
          <a:xfrm>
            <a:off x="1" y="5936315"/>
            <a:ext cx="6096000" cy="93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60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B2494EE-B4F0-204E-8128-ACA26ECCA61F}"/>
              </a:ext>
            </a:extLst>
          </p:cNvPr>
          <p:cNvSpPr/>
          <p:nvPr userDrawn="1"/>
        </p:nvSpPr>
        <p:spPr>
          <a:xfrm>
            <a:off x="0" y="0"/>
            <a:ext cx="12192000" cy="903515"/>
          </a:xfrm>
          <a:prstGeom prst="rect">
            <a:avLst/>
          </a:prstGeom>
          <a:gradFill>
            <a:gsLst>
              <a:gs pos="48000">
                <a:srgbClr val="3F2464"/>
              </a:gs>
              <a:gs pos="99000">
                <a:srgbClr val="FD5632"/>
              </a:gs>
              <a:gs pos="86000">
                <a:srgbClr val="A41E8F"/>
              </a:gs>
            </a:gsLst>
            <a:lin ang="216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90739F-C02C-6F4E-B4EF-18E1ADE5F2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74000"/>
                    </a14:imgEffect>
                    <a14:imgEffect>
                      <a14:brightnessContrast bright="34000" contrast="33000"/>
                    </a14:imgEffect>
                  </a14:imgLayer>
                </a14:imgProps>
              </a:ext>
            </a:extLst>
          </a:blip>
          <a:srcRect l="311" t="25429" b="64721"/>
          <a:stretch/>
        </p:blipFill>
        <p:spPr>
          <a:xfrm>
            <a:off x="0" y="0"/>
            <a:ext cx="12192000" cy="9035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A8D64FF-3371-224E-B579-421D3AC06F34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49049" y="198081"/>
            <a:ext cx="1200150" cy="4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72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80" r:id="rId2"/>
    <p:sldLayoutId id="2147483677" r:id="rId3"/>
    <p:sldLayoutId id="2147483678" r:id="rId4"/>
    <p:sldLayoutId id="2147483675" r:id="rId5"/>
    <p:sldLayoutId id="2147483672" r:id="rId6"/>
    <p:sldLayoutId id="2147483669" r:id="rId7"/>
    <p:sldLayoutId id="2147483681" r:id="rId8"/>
    <p:sldLayoutId id="2147483670" r:id="rId9"/>
    <p:sldLayoutId id="2147483673" r:id="rId10"/>
    <p:sldLayoutId id="214748366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image" Target="../media/image11.png"/><Relationship Id="rId5" Type="http://schemas.openxmlformats.org/officeDocument/2006/relationships/tags" Target="../tags/tag7.xml"/><Relationship Id="rId10" Type="http://schemas.openxmlformats.org/officeDocument/2006/relationships/notesSlide" Target="../notesSlides/notesSlide6.xml"/><Relationship Id="rId4" Type="http://schemas.openxmlformats.org/officeDocument/2006/relationships/tags" Target="../tags/tag6.xml"/><Relationship Id="rId9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10" Type="http://schemas.openxmlformats.org/officeDocument/2006/relationships/image" Target="../media/image11.png"/><Relationship Id="rId4" Type="http://schemas.openxmlformats.org/officeDocument/2006/relationships/tags" Target="../tags/tag14.xml"/><Relationship Id="rId9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440387-191C-44E1-BF92-0FD1BF0485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Ola Chowning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0291AC-0C07-4C60-8E1F-A47440568C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Skill Shift – from Deep to Wide, </a:t>
            </a:r>
          </a:p>
          <a:p>
            <a:r>
              <a:rPr lang="en-US" dirty="0"/>
              <a:t>Hard to Soft</a:t>
            </a:r>
          </a:p>
        </p:txBody>
      </p:sp>
    </p:spTree>
    <p:extLst>
      <p:ext uri="{BB962C8B-B14F-4D97-AF65-F5344CB8AC3E}">
        <p14:creationId xmlns:p14="http://schemas.microsoft.com/office/powerpoint/2010/main" val="2402434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94943-D369-485D-8876-19FFC549D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soft skills and widen technology capabilities?</a:t>
            </a:r>
          </a:p>
        </p:txBody>
      </p:sp>
    </p:spTree>
    <p:extLst>
      <p:ext uri="{BB962C8B-B14F-4D97-AF65-F5344CB8AC3E}">
        <p14:creationId xmlns:p14="http://schemas.microsoft.com/office/powerpoint/2010/main" val="1327587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577056C-4BFC-4A4C-807C-2B8F127D057C}"/>
              </a:ext>
            </a:extLst>
          </p:cNvPr>
          <p:cNvGrpSpPr/>
          <p:nvPr/>
        </p:nvGrpSpPr>
        <p:grpSpPr>
          <a:xfrm>
            <a:off x="788131" y="1235051"/>
            <a:ext cx="792000" cy="792000"/>
            <a:chOff x="930291" y="1097804"/>
            <a:chExt cx="792000" cy="79200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249829F-BD77-4A0B-B3CF-FFC79CEDC4C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0291" y="1097804"/>
              <a:ext cx="792000" cy="792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A5ECDD76-09BB-49E4-8534-2A46CD41DC72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078550" y="1331804"/>
              <a:ext cx="495483" cy="324000"/>
            </a:xfrm>
            <a:custGeom>
              <a:avLst/>
              <a:gdLst>
                <a:gd name="connsiteX0" fmla="*/ 824658 w 5367711"/>
                <a:gd name="connsiteY0" fmla="*/ 2442671 h 3509983"/>
                <a:gd name="connsiteX1" fmla="*/ 1544738 w 5367711"/>
                <a:gd name="connsiteY1" fmla="*/ 2442671 h 3509983"/>
                <a:gd name="connsiteX2" fmla="*/ 1544738 w 5367711"/>
                <a:gd name="connsiteY2" fmla="*/ 3149943 h 3509983"/>
                <a:gd name="connsiteX3" fmla="*/ 1184698 w 5367711"/>
                <a:gd name="connsiteY3" fmla="*/ 3509983 h 3509983"/>
                <a:gd name="connsiteX4" fmla="*/ 824658 w 5367711"/>
                <a:gd name="connsiteY4" fmla="*/ 3149943 h 3509983"/>
                <a:gd name="connsiteX5" fmla="*/ 684000 w 5367711"/>
                <a:gd name="connsiteY5" fmla="*/ 858647 h 3509983"/>
                <a:gd name="connsiteX6" fmla="*/ 684000 w 5367711"/>
                <a:gd name="connsiteY6" fmla="*/ 2226647 h 3509983"/>
                <a:gd name="connsiteX7" fmla="*/ 0 w 5367711"/>
                <a:gd name="connsiteY7" fmla="*/ 1542647 h 3509983"/>
                <a:gd name="connsiteX8" fmla="*/ 684000 w 5367711"/>
                <a:gd name="connsiteY8" fmla="*/ 858647 h 3509983"/>
                <a:gd name="connsiteX9" fmla="*/ 3968471 w 5367711"/>
                <a:gd name="connsiteY9" fmla="*/ 813301 h 3509983"/>
                <a:gd name="connsiteX10" fmla="*/ 4641092 w 5367711"/>
                <a:gd name="connsiteY10" fmla="*/ 1548000 h 3509983"/>
                <a:gd name="connsiteX11" fmla="*/ 3968471 w 5367711"/>
                <a:gd name="connsiteY11" fmla="*/ 2282699 h 3509983"/>
                <a:gd name="connsiteX12" fmla="*/ 3968471 w 5367711"/>
                <a:gd name="connsiteY12" fmla="*/ 1991409 h 3509983"/>
                <a:gd name="connsiteX13" fmla="*/ 4353092 w 5367711"/>
                <a:gd name="connsiteY13" fmla="*/ 1548000 h 3509983"/>
                <a:gd name="connsiteX14" fmla="*/ 3968471 w 5367711"/>
                <a:gd name="connsiteY14" fmla="*/ 1104591 h 3509983"/>
                <a:gd name="connsiteX15" fmla="*/ 4360383 w 5367711"/>
                <a:gd name="connsiteY15" fmla="*/ 333008 h 3509983"/>
                <a:gd name="connsiteX16" fmla="*/ 5367711 w 5367711"/>
                <a:gd name="connsiteY16" fmla="*/ 1547977 h 3509983"/>
                <a:gd name="connsiteX17" fmla="*/ 4360383 w 5367711"/>
                <a:gd name="connsiteY17" fmla="*/ 2762947 h 3509983"/>
                <a:gd name="connsiteX18" fmla="*/ 4360383 w 5367711"/>
                <a:gd name="connsiteY18" fmla="*/ 2472947 h 3509983"/>
                <a:gd name="connsiteX19" fmla="*/ 5084590 w 5367711"/>
                <a:gd name="connsiteY19" fmla="*/ 1547978 h 3509983"/>
                <a:gd name="connsiteX20" fmla="*/ 4360383 w 5367711"/>
                <a:gd name="connsiteY20" fmla="*/ 623009 h 3509983"/>
                <a:gd name="connsiteX21" fmla="*/ 3374740 w 5367711"/>
                <a:gd name="connsiteY21" fmla="*/ 0 h 3509983"/>
                <a:gd name="connsiteX22" fmla="*/ 3590740 w 5367711"/>
                <a:gd name="connsiteY22" fmla="*/ 216000 h 3509983"/>
                <a:gd name="connsiteX23" fmla="*/ 3590740 w 5367711"/>
                <a:gd name="connsiteY23" fmla="*/ 2880000 h 3509983"/>
                <a:gd name="connsiteX24" fmla="*/ 3374740 w 5367711"/>
                <a:gd name="connsiteY24" fmla="*/ 3096000 h 3509983"/>
                <a:gd name="connsiteX25" fmla="*/ 3160147 w 5367711"/>
                <a:gd name="connsiteY25" fmla="*/ 2893951 h 3509983"/>
                <a:gd name="connsiteX26" fmla="*/ 1687864 w 5367711"/>
                <a:gd name="connsiteY26" fmla="*/ 2226647 h 3509983"/>
                <a:gd name="connsiteX27" fmla="*/ 828758 w 5367711"/>
                <a:gd name="connsiteY27" fmla="*/ 2226647 h 3509983"/>
                <a:gd name="connsiteX28" fmla="*/ 828758 w 5367711"/>
                <a:gd name="connsiteY28" fmla="*/ 858647 h 3509983"/>
                <a:gd name="connsiteX29" fmla="*/ 1710801 w 5367711"/>
                <a:gd name="connsiteY29" fmla="*/ 858647 h 3509983"/>
                <a:gd name="connsiteX30" fmla="*/ 3160179 w 5367711"/>
                <a:gd name="connsiteY30" fmla="*/ 201725 h 3509983"/>
                <a:gd name="connsiteX31" fmla="*/ 3374740 w 5367711"/>
                <a:gd name="connsiteY31" fmla="*/ 0 h 3509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367711" h="3509983">
                  <a:moveTo>
                    <a:pt x="824658" y="2442671"/>
                  </a:moveTo>
                  <a:lnTo>
                    <a:pt x="1544738" y="2442671"/>
                  </a:lnTo>
                  <a:lnTo>
                    <a:pt x="1544738" y="3149943"/>
                  </a:lnTo>
                  <a:cubicBezTo>
                    <a:pt x="1544738" y="3348788"/>
                    <a:pt x="1383543" y="3509983"/>
                    <a:pt x="1184698" y="3509983"/>
                  </a:cubicBezTo>
                  <a:cubicBezTo>
                    <a:pt x="985853" y="3509983"/>
                    <a:pt x="824658" y="3348788"/>
                    <a:pt x="824658" y="3149943"/>
                  </a:cubicBezTo>
                  <a:close/>
                  <a:moveTo>
                    <a:pt x="684000" y="858647"/>
                  </a:moveTo>
                  <a:lnTo>
                    <a:pt x="684000" y="2226647"/>
                  </a:lnTo>
                  <a:cubicBezTo>
                    <a:pt x="306237" y="2226647"/>
                    <a:pt x="0" y="1920410"/>
                    <a:pt x="0" y="1542647"/>
                  </a:cubicBezTo>
                  <a:cubicBezTo>
                    <a:pt x="0" y="1164884"/>
                    <a:pt x="306237" y="858647"/>
                    <a:pt x="684000" y="858647"/>
                  </a:cubicBezTo>
                  <a:close/>
                  <a:moveTo>
                    <a:pt x="3968471" y="813301"/>
                  </a:moveTo>
                  <a:cubicBezTo>
                    <a:pt x="4345454" y="845968"/>
                    <a:pt x="4641092" y="1162459"/>
                    <a:pt x="4641092" y="1548000"/>
                  </a:cubicBezTo>
                  <a:cubicBezTo>
                    <a:pt x="4641092" y="1933541"/>
                    <a:pt x="4345454" y="2250032"/>
                    <a:pt x="3968471" y="2282699"/>
                  </a:cubicBezTo>
                  <a:lnTo>
                    <a:pt x="3968471" y="1991409"/>
                  </a:lnTo>
                  <a:cubicBezTo>
                    <a:pt x="4186151" y="1961468"/>
                    <a:pt x="4353092" y="1774230"/>
                    <a:pt x="4353092" y="1548000"/>
                  </a:cubicBezTo>
                  <a:cubicBezTo>
                    <a:pt x="4353092" y="1321771"/>
                    <a:pt x="4186151" y="1134532"/>
                    <a:pt x="3968471" y="1104591"/>
                  </a:cubicBezTo>
                  <a:close/>
                  <a:moveTo>
                    <a:pt x="4360383" y="333008"/>
                  </a:moveTo>
                  <a:cubicBezTo>
                    <a:pt x="4933904" y="439962"/>
                    <a:pt x="5367711" y="943309"/>
                    <a:pt x="5367711" y="1547977"/>
                  </a:cubicBezTo>
                  <a:cubicBezTo>
                    <a:pt x="5367711" y="2152645"/>
                    <a:pt x="4933904" y="2655992"/>
                    <a:pt x="4360383" y="2762947"/>
                  </a:cubicBezTo>
                  <a:lnTo>
                    <a:pt x="4360383" y="2472947"/>
                  </a:lnTo>
                  <a:cubicBezTo>
                    <a:pt x="4776396" y="2371110"/>
                    <a:pt x="5084590" y="1995535"/>
                    <a:pt x="5084590" y="1547978"/>
                  </a:cubicBezTo>
                  <a:cubicBezTo>
                    <a:pt x="5084590" y="1100421"/>
                    <a:pt x="4776396" y="724846"/>
                    <a:pt x="4360383" y="623009"/>
                  </a:cubicBezTo>
                  <a:close/>
                  <a:moveTo>
                    <a:pt x="3374740" y="0"/>
                  </a:moveTo>
                  <a:cubicBezTo>
                    <a:pt x="3494034" y="0"/>
                    <a:pt x="3590740" y="96706"/>
                    <a:pt x="3590740" y="216000"/>
                  </a:cubicBezTo>
                  <a:lnTo>
                    <a:pt x="3590740" y="2880000"/>
                  </a:lnTo>
                  <a:cubicBezTo>
                    <a:pt x="3590740" y="2999294"/>
                    <a:pt x="3494034" y="3096000"/>
                    <a:pt x="3374740" y="3096000"/>
                  </a:cubicBezTo>
                  <a:cubicBezTo>
                    <a:pt x="3260154" y="3096000"/>
                    <a:pt x="3166407" y="3006776"/>
                    <a:pt x="3160147" y="2893951"/>
                  </a:cubicBezTo>
                  <a:lnTo>
                    <a:pt x="1687864" y="2226647"/>
                  </a:lnTo>
                  <a:lnTo>
                    <a:pt x="828758" y="2226647"/>
                  </a:lnTo>
                  <a:lnTo>
                    <a:pt x="828758" y="858647"/>
                  </a:lnTo>
                  <a:lnTo>
                    <a:pt x="1710801" y="858647"/>
                  </a:lnTo>
                  <a:lnTo>
                    <a:pt x="3160179" y="201725"/>
                  </a:lnTo>
                  <a:cubicBezTo>
                    <a:pt x="3166589" y="89052"/>
                    <a:pt x="3260264" y="0"/>
                    <a:pt x="3374740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square" lIns="72000" tIns="72000" rIns="72000" bIns="72000" rtlCol="0" anchor="t" anchorCtr="0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BCE04F2-631A-4988-95FD-96250AAFCC6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1798012" y="1073115"/>
            <a:ext cx="3720627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olidFill>
                  <a:srgbClr val="000000"/>
                </a:solidFill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Establish a culture of sharing – celebrate success, capabilities, and new ways of doing things to cultivate sharing.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192AA09-CE15-475C-A1DF-3098886ED5CC}"/>
              </a:ext>
            </a:extLst>
          </p:cNvPr>
          <p:cNvGrpSpPr/>
          <p:nvPr/>
        </p:nvGrpSpPr>
        <p:grpSpPr>
          <a:xfrm>
            <a:off x="784459" y="2481859"/>
            <a:ext cx="792000" cy="792000"/>
            <a:chOff x="926619" y="2316360"/>
            <a:chExt cx="792000" cy="792000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83B25FA-CF06-4DC8-8037-E0F27129BC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6619" y="2316360"/>
              <a:ext cx="792000" cy="792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2">
              <a:extLst>
                <a:ext uri="{FF2B5EF4-FFF2-40B4-BE49-F238E27FC236}">
                  <a16:creationId xmlns:a16="http://schemas.microsoft.com/office/drawing/2014/main" id="{53C487CE-9905-485B-9E2F-15E7483112F4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1088619" y="2478360"/>
              <a:ext cx="468000" cy="468000"/>
            </a:xfrm>
            <a:custGeom>
              <a:avLst/>
              <a:gdLst/>
              <a:ahLst/>
              <a:cxnLst/>
              <a:rect l="l" t="t" r="r" b="b"/>
              <a:pathLst>
                <a:path w="3564000" h="3564000">
                  <a:moveTo>
                    <a:pt x="2694793" y="2548000"/>
                  </a:moveTo>
                  <a:lnTo>
                    <a:pt x="3389102" y="2548000"/>
                  </a:lnTo>
                  <a:cubicBezTo>
                    <a:pt x="3158640" y="3034590"/>
                    <a:pt x="2713354" y="3399046"/>
                    <a:pt x="2175704" y="3520126"/>
                  </a:cubicBezTo>
                  <a:cubicBezTo>
                    <a:pt x="2405470" y="3285980"/>
                    <a:pt x="2588831" y="2951409"/>
                    <a:pt x="2694793" y="2548000"/>
                  </a:cubicBezTo>
                  <a:close/>
                  <a:moveTo>
                    <a:pt x="1078074" y="2548000"/>
                  </a:moveTo>
                  <a:lnTo>
                    <a:pt x="2480374" y="2548000"/>
                  </a:lnTo>
                  <a:cubicBezTo>
                    <a:pt x="2350322" y="3024402"/>
                    <a:pt x="2101412" y="3385691"/>
                    <a:pt x="1800638" y="3563321"/>
                  </a:cubicBezTo>
                  <a:cubicBezTo>
                    <a:pt x="1794437" y="3563968"/>
                    <a:pt x="1788222" y="3564000"/>
                    <a:pt x="1782000" y="3564000"/>
                  </a:cubicBezTo>
                  <a:lnTo>
                    <a:pt x="1757416" y="3563104"/>
                  </a:lnTo>
                  <a:cubicBezTo>
                    <a:pt x="1456821" y="3385381"/>
                    <a:pt x="1208069" y="3024198"/>
                    <a:pt x="1078074" y="2548000"/>
                  </a:cubicBezTo>
                  <a:close/>
                  <a:moveTo>
                    <a:pt x="174899" y="2548000"/>
                  </a:moveTo>
                  <a:lnTo>
                    <a:pt x="863655" y="2548000"/>
                  </a:lnTo>
                  <a:cubicBezTo>
                    <a:pt x="969340" y="2950355"/>
                    <a:pt x="1152020" y="3284230"/>
                    <a:pt x="1381002" y="3518231"/>
                  </a:cubicBezTo>
                  <a:cubicBezTo>
                    <a:pt x="846591" y="3395720"/>
                    <a:pt x="404310" y="3032372"/>
                    <a:pt x="174899" y="2548000"/>
                  </a:cubicBezTo>
                  <a:close/>
                  <a:moveTo>
                    <a:pt x="2769132" y="1395872"/>
                  </a:moveTo>
                  <a:lnTo>
                    <a:pt x="3520856" y="1395872"/>
                  </a:lnTo>
                  <a:cubicBezTo>
                    <a:pt x="3549500" y="1520028"/>
                    <a:pt x="3564000" y="1649321"/>
                    <a:pt x="3564000" y="1782000"/>
                  </a:cubicBezTo>
                  <a:cubicBezTo>
                    <a:pt x="3564000" y="1987521"/>
                    <a:pt x="3529208" y="2184917"/>
                    <a:pt x="3463364" y="2367980"/>
                  </a:cubicBezTo>
                  <a:lnTo>
                    <a:pt x="2735812" y="2367980"/>
                  </a:lnTo>
                  <a:cubicBezTo>
                    <a:pt x="2798108" y="2051333"/>
                    <a:pt x="2809199" y="1718349"/>
                    <a:pt x="2769132" y="1395872"/>
                  </a:cubicBezTo>
                  <a:close/>
                  <a:moveTo>
                    <a:pt x="996151" y="1395872"/>
                  </a:moveTo>
                  <a:lnTo>
                    <a:pt x="2562298" y="1395872"/>
                  </a:lnTo>
                  <a:cubicBezTo>
                    <a:pt x="2605095" y="1718007"/>
                    <a:pt x="2593369" y="2053147"/>
                    <a:pt x="2526840" y="2367980"/>
                  </a:cubicBezTo>
                  <a:lnTo>
                    <a:pt x="1031609" y="2367980"/>
                  </a:lnTo>
                  <a:cubicBezTo>
                    <a:pt x="965079" y="2053147"/>
                    <a:pt x="953353" y="1718007"/>
                    <a:pt x="996151" y="1395872"/>
                  </a:cubicBezTo>
                  <a:close/>
                  <a:moveTo>
                    <a:pt x="43145" y="1395872"/>
                  </a:moveTo>
                  <a:lnTo>
                    <a:pt x="789316" y="1395872"/>
                  </a:lnTo>
                  <a:cubicBezTo>
                    <a:pt x="749249" y="1718349"/>
                    <a:pt x="760340" y="2051333"/>
                    <a:pt x="822636" y="2367980"/>
                  </a:cubicBezTo>
                  <a:lnTo>
                    <a:pt x="100637" y="2367980"/>
                  </a:lnTo>
                  <a:cubicBezTo>
                    <a:pt x="34793" y="2184917"/>
                    <a:pt x="0" y="1987521"/>
                    <a:pt x="0" y="1782000"/>
                  </a:cubicBezTo>
                  <a:cubicBezTo>
                    <a:pt x="0" y="1649321"/>
                    <a:pt x="14501" y="1520028"/>
                    <a:pt x="43145" y="1395872"/>
                  </a:cubicBezTo>
                  <a:close/>
                  <a:moveTo>
                    <a:pt x="1369915" y="48469"/>
                  </a:moveTo>
                  <a:cubicBezTo>
                    <a:pt x="1146092" y="281304"/>
                    <a:pt x="967797" y="610433"/>
                    <a:pt x="863663" y="1005801"/>
                  </a:cubicBezTo>
                  <a:cubicBezTo>
                    <a:pt x="845487" y="1074811"/>
                    <a:pt x="829840" y="1144888"/>
                    <a:pt x="817355" y="1215852"/>
                  </a:cubicBezTo>
                  <a:lnTo>
                    <a:pt x="93378" y="1215852"/>
                  </a:lnTo>
                  <a:cubicBezTo>
                    <a:pt x="286229" y="636583"/>
                    <a:pt x="769117" y="190197"/>
                    <a:pt x="1369915" y="48469"/>
                  </a:cubicBezTo>
                  <a:close/>
                  <a:moveTo>
                    <a:pt x="2187243" y="47072"/>
                  </a:moveTo>
                  <a:cubicBezTo>
                    <a:pt x="2791239" y="186833"/>
                    <a:pt x="3277046" y="634399"/>
                    <a:pt x="3470623" y="1215852"/>
                  </a:cubicBezTo>
                  <a:lnTo>
                    <a:pt x="2741094" y="1215852"/>
                  </a:lnTo>
                  <a:cubicBezTo>
                    <a:pt x="2728609" y="1144888"/>
                    <a:pt x="2712962" y="1074810"/>
                    <a:pt x="2694785" y="1005800"/>
                  </a:cubicBezTo>
                  <a:cubicBezTo>
                    <a:pt x="2590447" y="609655"/>
                    <a:pt x="2411656" y="280011"/>
                    <a:pt x="2187243" y="47072"/>
                  </a:cubicBezTo>
                  <a:close/>
                  <a:moveTo>
                    <a:pt x="1782000" y="0"/>
                  </a:moveTo>
                  <a:lnTo>
                    <a:pt x="1818540" y="1475"/>
                  </a:lnTo>
                  <a:cubicBezTo>
                    <a:pt x="2133065" y="196691"/>
                    <a:pt x="2388994" y="593890"/>
                    <a:pt x="2511671" y="1112492"/>
                  </a:cubicBezTo>
                  <a:lnTo>
                    <a:pt x="2532831" y="1215852"/>
                  </a:lnTo>
                  <a:lnTo>
                    <a:pt x="1025618" y="1215852"/>
                  </a:lnTo>
                  <a:lnTo>
                    <a:pt x="1046777" y="1112493"/>
                  </a:lnTo>
                  <a:cubicBezTo>
                    <a:pt x="1169408" y="594087"/>
                    <a:pt x="1425190" y="196992"/>
                    <a:pt x="1739561" y="1713"/>
                  </a:cubicBezTo>
                  <a:cubicBezTo>
                    <a:pt x="1753649" y="166"/>
                    <a:pt x="1767805" y="0"/>
                    <a:pt x="1782000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square" lIns="72000" tIns="72000" rIns="72000" bIns="72000" rtlCol="0" anchor="t" anchorCtr="0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055F738-EA4E-4F3B-8DF4-D09804A11E9D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729500" y="3576027"/>
            <a:ext cx="3727971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Specific training and certification courses, particularly for technical skills.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750C799-9471-435E-9B8F-51847851C0B1}"/>
              </a:ext>
            </a:extLst>
          </p:cNvPr>
          <p:cNvGrpSpPr/>
          <p:nvPr/>
        </p:nvGrpSpPr>
        <p:grpSpPr>
          <a:xfrm>
            <a:off x="780787" y="3728667"/>
            <a:ext cx="792000" cy="792000"/>
            <a:chOff x="922947" y="3569803"/>
            <a:chExt cx="792000" cy="792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114C9E9-3958-42A3-BB4F-A659633E43D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22947" y="3569803"/>
              <a:ext cx="792000" cy="792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DAFA1D8-1020-4450-A0AD-429BFA739F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90214" y="3785803"/>
              <a:ext cx="457467" cy="360000"/>
            </a:xfrm>
            <a:custGeom>
              <a:avLst/>
              <a:gdLst>
                <a:gd name="connsiteX0" fmla="*/ 2171210 w 4574644"/>
                <a:gd name="connsiteY0" fmla="*/ 1621783 h 3600000"/>
                <a:gd name="connsiteX1" fmla="*/ 2422716 w 4574644"/>
                <a:gd name="connsiteY1" fmla="*/ 1621783 h 3600000"/>
                <a:gd name="connsiteX2" fmla="*/ 2422716 w 4574644"/>
                <a:gd name="connsiteY2" fmla="*/ 2283976 h 3600000"/>
                <a:gd name="connsiteX3" fmla="*/ 2171210 w 4574644"/>
                <a:gd name="connsiteY3" fmla="*/ 2283976 h 3600000"/>
                <a:gd name="connsiteX4" fmla="*/ 3923993 w 4574644"/>
                <a:gd name="connsiteY4" fmla="*/ 1452945 h 3600000"/>
                <a:gd name="connsiteX5" fmla="*/ 4175499 w 4574644"/>
                <a:gd name="connsiteY5" fmla="*/ 1452945 h 3600000"/>
                <a:gd name="connsiteX6" fmla="*/ 4175499 w 4574644"/>
                <a:gd name="connsiteY6" fmla="*/ 2283976 h 3600000"/>
                <a:gd name="connsiteX7" fmla="*/ 3923993 w 4574644"/>
                <a:gd name="connsiteY7" fmla="*/ 2283976 h 3600000"/>
                <a:gd name="connsiteX8" fmla="*/ 1821729 w 4574644"/>
                <a:gd name="connsiteY8" fmla="*/ 1421529 h 3600000"/>
                <a:gd name="connsiteX9" fmla="*/ 2073235 w 4574644"/>
                <a:gd name="connsiteY9" fmla="*/ 1421529 h 3600000"/>
                <a:gd name="connsiteX10" fmla="*/ 2073235 w 4574644"/>
                <a:gd name="connsiteY10" fmla="*/ 2283976 h 3600000"/>
                <a:gd name="connsiteX11" fmla="*/ 1821729 w 4574644"/>
                <a:gd name="connsiteY11" fmla="*/ 2283976 h 3600000"/>
                <a:gd name="connsiteX12" fmla="*/ 3047602 w 4574644"/>
                <a:gd name="connsiteY12" fmla="*/ 1265732 h 3600000"/>
                <a:gd name="connsiteX13" fmla="*/ 3299108 w 4574644"/>
                <a:gd name="connsiteY13" fmla="*/ 1265732 h 3600000"/>
                <a:gd name="connsiteX14" fmla="*/ 3299108 w 4574644"/>
                <a:gd name="connsiteY14" fmla="*/ 2283976 h 3600000"/>
                <a:gd name="connsiteX15" fmla="*/ 3047602 w 4574644"/>
                <a:gd name="connsiteY15" fmla="*/ 2283976 h 3600000"/>
                <a:gd name="connsiteX16" fmla="*/ 2698121 w 4574644"/>
                <a:gd name="connsiteY16" fmla="*/ 1128479 h 3600000"/>
                <a:gd name="connsiteX17" fmla="*/ 2949627 w 4574644"/>
                <a:gd name="connsiteY17" fmla="*/ 1128479 h 3600000"/>
                <a:gd name="connsiteX18" fmla="*/ 2949627 w 4574644"/>
                <a:gd name="connsiteY18" fmla="*/ 2283976 h 3600000"/>
                <a:gd name="connsiteX19" fmla="*/ 2698121 w 4574644"/>
                <a:gd name="connsiteY19" fmla="*/ 2283976 h 3600000"/>
                <a:gd name="connsiteX20" fmla="*/ 3574512 w 4574644"/>
                <a:gd name="connsiteY20" fmla="*/ 829579 h 3600000"/>
                <a:gd name="connsiteX21" fmla="*/ 3826018 w 4574644"/>
                <a:gd name="connsiteY21" fmla="*/ 829579 h 3600000"/>
                <a:gd name="connsiteX22" fmla="*/ 3826018 w 4574644"/>
                <a:gd name="connsiteY22" fmla="*/ 2283976 h 3600000"/>
                <a:gd name="connsiteX23" fmla="*/ 3574512 w 4574644"/>
                <a:gd name="connsiteY23" fmla="*/ 2283976 h 3600000"/>
                <a:gd name="connsiteX24" fmla="*/ 182360 w 4574644"/>
                <a:gd name="connsiteY24" fmla="*/ 792474 h 3600000"/>
                <a:gd name="connsiteX25" fmla="*/ 416130 w 4574644"/>
                <a:gd name="connsiteY25" fmla="*/ 792474 h 3600000"/>
                <a:gd name="connsiteX26" fmla="*/ 544530 w 4574644"/>
                <a:gd name="connsiteY26" fmla="*/ 1003658 h 3600000"/>
                <a:gd name="connsiteX27" fmla="*/ 672930 w 4574644"/>
                <a:gd name="connsiteY27" fmla="*/ 792474 h 3600000"/>
                <a:gd name="connsiteX28" fmla="*/ 678831 w 4574644"/>
                <a:gd name="connsiteY28" fmla="*/ 792474 h 3600000"/>
                <a:gd name="connsiteX29" fmla="*/ 807231 w 4574644"/>
                <a:gd name="connsiteY29" fmla="*/ 1003658 h 3600000"/>
                <a:gd name="connsiteX30" fmla="*/ 935631 w 4574644"/>
                <a:gd name="connsiteY30" fmla="*/ 792474 h 3600000"/>
                <a:gd name="connsiteX31" fmla="*/ 1100031 w 4574644"/>
                <a:gd name="connsiteY31" fmla="*/ 792474 h 3600000"/>
                <a:gd name="connsiteX32" fmla="*/ 1139074 w 4574644"/>
                <a:gd name="connsiteY32" fmla="*/ 792474 h 3600000"/>
                <a:gd name="connsiteX33" fmla="*/ 1970170 w 4574644"/>
                <a:gd name="connsiteY33" fmla="*/ 792474 h 3600000"/>
                <a:gd name="connsiteX34" fmla="*/ 2128669 w 4574644"/>
                <a:gd name="connsiteY34" fmla="*/ 950973 h 3600000"/>
                <a:gd name="connsiteX35" fmla="*/ 2128668 w 4574644"/>
                <a:gd name="connsiteY35" fmla="*/ 950973 h 3600000"/>
                <a:gd name="connsiteX36" fmla="*/ 1970169 w 4574644"/>
                <a:gd name="connsiteY36" fmla="*/ 1109472 h 3600000"/>
                <a:gd name="connsiteX37" fmla="*/ 1139074 w 4574644"/>
                <a:gd name="connsiteY37" fmla="*/ 1109471 h 3600000"/>
                <a:gd name="connsiteX38" fmla="*/ 1139074 w 4574644"/>
                <a:gd name="connsiteY38" fmla="*/ 2040207 h 3600000"/>
                <a:gd name="connsiteX39" fmla="*/ 1139074 w 4574644"/>
                <a:gd name="connsiteY39" fmla="*/ 2149903 h 3600000"/>
                <a:gd name="connsiteX40" fmla="*/ 1139074 w 4574644"/>
                <a:gd name="connsiteY40" fmla="*/ 3385667 h 3600000"/>
                <a:gd name="connsiteX41" fmla="*/ 924741 w 4574644"/>
                <a:gd name="connsiteY41" fmla="*/ 3600000 h 3600000"/>
                <a:gd name="connsiteX42" fmla="*/ 710408 w 4574644"/>
                <a:gd name="connsiteY42" fmla="*/ 3385667 h 3600000"/>
                <a:gd name="connsiteX43" fmla="*/ 710408 w 4574644"/>
                <a:gd name="connsiteY43" fmla="*/ 2152440 h 3600000"/>
                <a:gd name="connsiteX44" fmla="*/ 621073 w 4574644"/>
                <a:gd name="connsiteY44" fmla="*/ 2152440 h 3600000"/>
                <a:gd name="connsiteX45" fmla="*/ 621073 w 4574644"/>
                <a:gd name="connsiteY45" fmla="*/ 3385667 h 3600000"/>
                <a:gd name="connsiteX46" fmla="*/ 406740 w 4574644"/>
                <a:gd name="connsiteY46" fmla="*/ 3600000 h 3600000"/>
                <a:gd name="connsiteX47" fmla="*/ 192407 w 4574644"/>
                <a:gd name="connsiteY47" fmla="*/ 3385667 h 3600000"/>
                <a:gd name="connsiteX48" fmla="*/ 192407 w 4574644"/>
                <a:gd name="connsiteY48" fmla="*/ 2147358 h 3600000"/>
                <a:gd name="connsiteX49" fmla="*/ 132887 w 4574644"/>
                <a:gd name="connsiteY49" fmla="*/ 2135342 h 3600000"/>
                <a:gd name="connsiteX50" fmla="*/ 0 w 4574644"/>
                <a:gd name="connsiteY50" fmla="*/ 1934863 h 3600000"/>
                <a:gd name="connsiteX51" fmla="*/ 0 w 4574644"/>
                <a:gd name="connsiteY51" fmla="*/ 974834 h 3600000"/>
                <a:gd name="connsiteX52" fmla="*/ 182360 w 4574644"/>
                <a:gd name="connsiteY52" fmla="*/ 792474 h 3600000"/>
                <a:gd name="connsiteX53" fmla="*/ 1557940 w 4574644"/>
                <a:gd name="connsiteY53" fmla="*/ 346499 h 3600000"/>
                <a:gd name="connsiteX54" fmla="*/ 4439288 w 4574644"/>
                <a:gd name="connsiteY54" fmla="*/ 346499 h 3600000"/>
                <a:gd name="connsiteX55" fmla="*/ 4574644 w 4574644"/>
                <a:gd name="connsiteY55" fmla="*/ 481856 h 3600000"/>
                <a:gd name="connsiteX56" fmla="*/ 4574644 w 4574644"/>
                <a:gd name="connsiteY56" fmla="*/ 2543670 h 3600000"/>
                <a:gd name="connsiteX57" fmla="*/ 4439288 w 4574644"/>
                <a:gd name="connsiteY57" fmla="*/ 2679027 h 3600000"/>
                <a:gd name="connsiteX58" fmla="*/ 3293383 w 4574644"/>
                <a:gd name="connsiteY58" fmla="*/ 2679027 h 3600000"/>
                <a:gd name="connsiteX59" fmla="*/ 3839482 w 4574644"/>
                <a:gd name="connsiteY59" fmla="*/ 3262575 h 3600000"/>
                <a:gd name="connsiteX60" fmla="*/ 3834308 w 4574644"/>
                <a:gd name="connsiteY60" fmla="*/ 3418508 h 3600000"/>
                <a:gd name="connsiteX61" fmla="*/ 3678376 w 4574644"/>
                <a:gd name="connsiteY61" fmla="*/ 3413338 h 3600000"/>
                <a:gd name="connsiteX62" fmla="*/ 3098877 w 4574644"/>
                <a:gd name="connsiteY62" fmla="*/ 2794094 h 3600000"/>
                <a:gd name="connsiteX63" fmla="*/ 3098877 w 4574644"/>
                <a:gd name="connsiteY63" fmla="*/ 3489678 h 3600000"/>
                <a:gd name="connsiteX64" fmla="*/ 2988554 w 4574644"/>
                <a:gd name="connsiteY64" fmla="*/ 3600000 h 3600000"/>
                <a:gd name="connsiteX65" fmla="*/ 2878229 w 4574644"/>
                <a:gd name="connsiteY65" fmla="*/ 3489678 h 3600000"/>
                <a:gd name="connsiteX66" fmla="*/ 2878232 w 4574644"/>
                <a:gd name="connsiteY66" fmla="*/ 2806545 h 3600000"/>
                <a:gd name="connsiteX67" fmla="*/ 2290227 w 4574644"/>
                <a:gd name="connsiteY67" fmla="*/ 3434877 h 3600000"/>
                <a:gd name="connsiteX68" fmla="*/ 2134294 w 4574644"/>
                <a:gd name="connsiteY68" fmla="*/ 3440047 h 3600000"/>
                <a:gd name="connsiteX69" fmla="*/ 2129125 w 4574644"/>
                <a:gd name="connsiteY69" fmla="*/ 3284114 h 3600000"/>
                <a:gd name="connsiteX70" fmla="*/ 2695378 w 4574644"/>
                <a:gd name="connsiteY70" fmla="*/ 2679027 h 3600000"/>
                <a:gd name="connsiteX71" fmla="*/ 1557940 w 4574644"/>
                <a:gd name="connsiteY71" fmla="*/ 2679027 h 3600000"/>
                <a:gd name="connsiteX72" fmla="*/ 1422583 w 4574644"/>
                <a:gd name="connsiteY72" fmla="*/ 2543670 h 3600000"/>
                <a:gd name="connsiteX73" fmla="*/ 1422583 w 4574644"/>
                <a:gd name="connsiteY73" fmla="*/ 1224918 h 3600000"/>
                <a:gd name="connsiteX74" fmla="*/ 1643227 w 4574644"/>
                <a:gd name="connsiteY74" fmla="*/ 1224918 h 3600000"/>
                <a:gd name="connsiteX75" fmla="*/ 1643227 w 4574644"/>
                <a:gd name="connsiteY75" fmla="*/ 2474142 h 3600000"/>
                <a:gd name="connsiteX76" fmla="*/ 4353997 w 4574644"/>
                <a:gd name="connsiteY76" fmla="*/ 2474142 h 3600000"/>
                <a:gd name="connsiteX77" fmla="*/ 4353997 w 4574644"/>
                <a:gd name="connsiteY77" fmla="*/ 551383 h 3600000"/>
                <a:gd name="connsiteX78" fmla="*/ 1643227 w 4574644"/>
                <a:gd name="connsiteY78" fmla="*/ 551383 h 3600000"/>
                <a:gd name="connsiteX79" fmla="*/ 1643227 w 4574644"/>
                <a:gd name="connsiteY79" fmla="*/ 679708 h 3600000"/>
                <a:gd name="connsiteX80" fmla="*/ 1422583 w 4574644"/>
                <a:gd name="connsiteY80" fmla="*/ 679708 h 3600000"/>
                <a:gd name="connsiteX81" fmla="*/ 1422583 w 4574644"/>
                <a:gd name="connsiteY81" fmla="*/ 481856 h 3600000"/>
                <a:gd name="connsiteX82" fmla="*/ 1557940 w 4574644"/>
                <a:gd name="connsiteY82" fmla="*/ 346499 h 3600000"/>
                <a:gd name="connsiteX83" fmla="*/ 665741 w 4574644"/>
                <a:gd name="connsiteY83" fmla="*/ 0 h 3600000"/>
                <a:gd name="connsiteX84" fmla="*/ 1007646 w 4574644"/>
                <a:gd name="connsiteY84" fmla="*/ 341905 h 3600000"/>
                <a:gd name="connsiteX85" fmla="*/ 665741 w 4574644"/>
                <a:gd name="connsiteY85" fmla="*/ 683810 h 3600000"/>
                <a:gd name="connsiteX86" fmla="*/ 323836 w 4574644"/>
                <a:gd name="connsiteY86" fmla="*/ 341905 h 3600000"/>
                <a:gd name="connsiteX87" fmla="*/ 665741 w 4574644"/>
                <a:gd name="connsiteY87" fmla="*/ 0 h 36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4574644" h="3600000">
                  <a:moveTo>
                    <a:pt x="2171210" y="1621783"/>
                  </a:moveTo>
                  <a:lnTo>
                    <a:pt x="2422716" y="1621783"/>
                  </a:lnTo>
                  <a:lnTo>
                    <a:pt x="2422716" y="2283976"/>
                  </a:lnTo>
                  <a:lnTo>
                    <a:pt x="2171210" y="2283976"/>
                  </a:lnTo>
                  <a:close/>
                  <a:moveTo>
                    <a:pt x="3923993" y="1452945"/>
                  </a:moveTo>
                  <a:lnTo>
                    <a:pt x="4175499" y="1452945"/>
                  </a:lnTo>
                  <a:lnTo>
                    <a:pt x="4175499" y="2283976"/>
                  </a:lnTo>
                  <a:lnTo>
                    <a:pt x="3923993" y="2283976"/>
                  </a:lnTo>
                  <a:close/>
                  <a:moveTo>
                    <a:pt x="1821729" y="1421529"/>
                  </a:moveTo>
                  <a:lnTo>
                    <a:pt x="2073235" y="1421529"/>
                  </a:lnTo>
                  <a:lnTo>
                    <a:pt x="2073235" y="2283976"/>
                  </a:lnTo>
                  <a:lnTo>
                    <a:pt x="1821729" y="2283976"/>
                  </a:lnTo>
                  <a:close/>
                  <a:moveTo>
                    <a:pt x="3047602" y="1265732"/>
                  </a:moveTo>
                  <a:lnTo>
                    <a:pt x="3299108" y="1265732"/>
                  </a:lnTo>
                  <a:lnTo>
                    <a:pt x="3299108" y="2283976"/>
                  </a:lnTo>
                  <a:lnTo>
                    <a:pt x="3047602" y="2283976"/>
                  </a:lnTo>
                  <a:close/>
                  <a:moveTo>
                    <a:pt x="2698121" y="1128479"/>
                  </a:moveTo>
                  <a:lnTo>
                    <a:pt x="2949627" y="1128479"/>
                  </a:lnTo>
                  <a:lnTo>
                    <a:pt x="2949627" y="2283976"/>
                  </a:lnTo>
                  <a:lnTo>
                    <a:pt x="2698121" y="2283976"/>
                  </a:lnTo>
                  <a:close/>
                  <a:moveTo>
                    <a:pt x="3574512" y="829579"/>
                  </a:moveTo>
                  <a:lnTo>
                    <a:pt x="3826018" y="829579"/>
                  </a:lnTo>
                  <a:lnTo>
                    <a:pt x="3826018" y="2283976"/>
                  </a:lnTo>
                  <a:lnTo>
                    <a:pt x="3574512" y="2283976"/>
                  </a:lnTo>
                  <a:close/>
                  <a:moveTo>
                    <a:pt x="182360" y="792474"/>
                  </a:moveTo>
                  <a:lnTo>
                    <a:pt x="416130" y="792474"/>
                  </a:lnTo>
                  <a:lnTo>
                    <a:pt x="544530" y="1003658"/>
                  </a:lnTo>
                  <a:lnTo>
                    <a:pt x="672930" y="792474"/>
                  </a:lnTo>
                  <a:lnTo>
                    <a:pt x="678831" y="792474"/>
                  </a:lnTo>
                  <a:lnTo>
                    <a:pt x="807231" y="1003658"/>
                  </a:lnTo>
                  <a:lnTo>
                    <a:pt x="935631" y="792474"/>
                  </a:lnTo>
                  <a:lnTo>
                    <a:pt x="1100031" y="792474"/>
                  </a:lnTo>
                  <a:lnTo>
                    <a:pt x="1139074" y="792474"/>
                  </a:lnTo>
                  <a:lnTo>
                    <a:pt x="1970170" y="792474"/>
                  </a:lnTo>
                  <a:cubicBezTo>
                    <a:pt x="2057707" y="792474"/>
                    <a:pt x="2128669" y="863436"/>
                    <a:pt x="2128669" y="950973"/>
                  </a:cubicBezTo>
                  <a:lnTo>
                    <a:pt x="2128668" y="950973"/>
                  </a:lnTo>
                  <a:cubicBezTo>
                    <a:pt x="2128668" y="1038510"/>
                    <a:pt x="2057706" y="1109472"/>
                    <a:pt x="1970169" y="1109472"/>
                  </a:cubicBezTo>
                  <a:lnTo>
                    <a:pt x="1139074" y="1109471"/>
                  </a:lnTo>
                  <a:lnTo>
                    <a:pt x="1139074" y="2040207"/>
                  </a:lnTo>
                  <a:lnTo>
                    <a:pt x="1139074" y="2149903"/>
                  </a:lnTo>
                  <a:lnTo>
                    <a:pt x="1139074" y="3385667"/>
                  </a:lnTo>
                  <a:cubicBezTo>
                    <a:pt x="1139074" y="3504040"/>
                    <a:pt x="1043114" y="3600000"/>
                    <a:pt x="924741" y="3600000"/>
                  </a:cubicBezTo>
                  <a:cubicBezTo>
                    <a:pt x="806368" y="3600000"/>
                    <a:pt x="710408" y="3504040"/>
                    <a:pt x="710408" y="3385667"/>
                  </a:cubicBezTo>
                  <a:lnTo>
                    <a:pt x="710408" y="2152440"/>
                  </a:lnTo>
                  <a:lnTo>
                    <a:pt x="621073" y="2152440"/>
                  </a:lnTo>
                  <a:lnTo>
                    <a:pt x="621073" y="3385667"/>
                  </a:lnTo>
                  <a:cubicBezTo>
                    <a:pt x="621073" y="3504040"/>
                    <a:pt x="525113" y="3600000"/>
                    <a:pt x="406740" y="3600000"/>
                  </a:cubicBezTo>
                  <a:cubicBezTo>
                    <a:pt x="288367" y="3600000"/>
                    <a:pt x="192407" y="3504040"/>
                    <a:pt x="192407" y="3385667"/>
                  </a:cubicBezTo>
                  <a:lnTo>
                    <a:pt x="192407" y="2147358"/>
                  </a:lnTo>
                  <a:lnTo>
                    <a:pt x="132887" y="2135342"/>
                  </a:lnTo>
                  <a:cubicBezTo>
                    <a:pt x="54795" y="2102312"/>
                    <a:pt x="0" y="2024986"/>
                    <a:pt x="0" y="1934863"/>
                  </a:cubicBezTo>
                  <a:lnTo>
                    <a:pt x="0" y="974834"/>
                  </a:lnTo>
                  <a:cubicBezTo>
                    <a:pt x="0" y="874119"/>
                    <a:pt x="81645" y="792474"/>
                    <a:pt x="182360" y="792474"/>
                  </a:cubicBezTo>
                  <a:close/>
                  <a:moveTo>
                    <a:pt x="1557940" y="346499"/>
                  </a:moveTo>
                  <a:lnTo>
                    <a:pt x="4439288" y="346499"/>
                  </a:lnTo>
                  <a:cubicBezTo>
                    <a:pt x="4514041" y="346499"/>
                    <a:pt x="4574644" y="407099"/>
                    <a:pt x="4574644" y="481856"/>
                  </a:cubicBezTo>
                  <a:lnTo>
                    <a:pt x="4574644" y="2543670"/>
                  </a:lnTo>
                  <a:cubicBezTo>
                    <a:pt x="4574644" y="2618426"/>
                    <a:pt x="4514041" y="2679027"/>
                    <a:pt x="4439288" y="2679027"/>
                  </a:cubicBezTo>
                  <a:lnTo>
                    <a:pt x="3293383" y="2679027"/>
                  </a:lnTo>
                  <a:lnTo>
                    <a:pt x="3839482" y="3262575"/>
                  </a:lnTo>
                  <a:cubicBezTo>
                    <a:pt x="3881115" y="3307061"/>
                    <a:pt x="3878799" y="3376876"/>
                    <a:pt x="3834308" y="3418508"/>
                  </a:cubicBezTo>
                  <a:cubicBezTo>
                    <a:pt x="3789822" y="3460140"/>
                    <a:pt x="3720008" y="3457828"/>
                    <a:pt x="3678376" y="3413338"/>
                  </a:cubicBezTo>
                  <a:lnTo>
                    <a:pt x="3098877" y="2794094"/>
                  </a:lnTo>
                  <a:lnTo>
                    <a:pt x="3098877" y="3489678"/>
                  </a:lnTo>
                  <a:cubicBezTo>
                    <a:pt x="3098877" y="3550607"/>
                    <a:pt x="3049480" y="3600000"/>
                    <a:pt x="2988554" y="3600000"/>
                  </a:cubicBezTo>
                  <a:cubicBezTo>
                    <a:pt x="2927626" y="3600000"/>
                    <a:pt x="2878232" y="3550607"/>
                    <a:pt x="2878229" y="3489678"/>
                  </a:cubicBezTo>
                  <a:lnTo>
                    <a:pt x="2878232" y="2806545"/>
                  </a:lnTo>
                  <a:lnTo>
                    <a:pt x="2290227" y="3434877"/>
                  </a:lnTo>
                  <a:cubicBezTo>
                    <a:pt x="2248594" y="3479364"/>
                    <a:pt x="2178784" y="3481679"/>
                    <a:pt x="2134294" y="3440047"/>
                  </a:cubicBezTo>
                  <a:cubicBezTo>
                    <a:pt x="2089808" y="3398415"/>
                    <a:pt x="2087493" y="3328600"/>
                    <a:pt x="2129125" y="3284114"/>
                  </a:cubicBezTo>
                  <a:lnTo>
                    <a:pt x="2695378" y="2679027"/>
                  </a:lnTo>
                  <a:lnTo>
                    <a:pt x="1557940" y="2679027"/>
                  </a:lnTo>
                  <a:cubicBezTo>
                    <a:pt x="1483186" y="2679027"/>
                    <a:pt x="1422583" y="2618426"/>
                    <a:pt x="1422583" y="2543670"/>
                  </a:cubicBezTo>
                  <a:lnTo>
                    <a:pt x="1422583" y="1224918"/>
                  </a:lnTo>
                  <a:lnTo>
                    <a:pt x="1643227" y="1224918"/>
                  </a:lnTo>
                  <a:lnTo>
                    <a:pt x="1643227" y="2474142"/>
                  </a:lnTo>
                  <a:lnTo>
                    <a:pt x="4353997" y="2474142"/>
                  </a:lnTo>
                  <a:lnTo>
                    <a:pt x="4353997" y="551383"/>
                  </a:lnTo>
                  <a:lnTo>
                    <a:pt x="1643227" y="551383"/>
                  </a:lnTo>
                  <a:lnTo>
                    <a:pt x="1643227" y="679708"/>
                  </a:lnTo>
                  <a:lnTo>
                    <a:pt x="1422583" y="679708"/>
                  </a:lnTo>
                  <a:lnTo>
                    <a:pt x="1422583" y="481856"/>
                  </a:lnTo>
                  <a:cubicBezTo>
                    <a:pt x="1422583" y="407099"/>
                    <a:pt x="1483186" y="346499"/>
                    <a:pt x="1557940" y="346499"/>
                  </a:cubicBezTo>
                  <a:close/>
                  <a:moveTo>
                    <a:pt x="665741" y="0"/>
                  </a:moveTo>
                  <a:cubicBezTo>
                    <a:pt x="854570" y="0"/>
                    <a:pt x="1007646" y="153076"/>
                    <a:pt x="1007646" y="341905"/>
                  </a:cubicBezTo>
                  <a:cubicBezTo>
                    <a:pt x="1007646" y="530734"/>
                    <a:pt x="854570" y="683810"/>
                    <a:pt x="665741" y="683810"/>
                  </a:cubicBezTo>
                  <a:cubicBezTo>
                    <a:pt x="476912" y="683810"/>
                    <a:pt x="323836" y="530734"/>
                    <a:pt x="323836" y="341905"/>
                  </a:cubicBezTo>
                  <a:cubicBezTo>
                    <a:pt x="323836" y="153076"/>
                    <a:pt x="476912" y="0"/>
                    <a:pt x="6657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0" name="Oval 19">
            <a:extLst>
              <a:ext uri="{FF2B5EF4-FFF2-40B4-BE49-F238E27FC236}">
                <a16:creationId xmlns:a16="http://schemas.microsoft.com/office/drawing/2014/main" id="{DD0B32E7-1149-4DC6-B7CD-0DE18CB471B5}"/>
              </a:ext>
            </a:extLst>
          </p:cNvPr>
          <p:cNvSpPr>
            <a:spLocks noChangeAspect="1"/>
          </p:cNvSpPr>
          <p:nvPr/>
        </p:nvSpPr>
        <p:spPr>
          <a:xfrm>
            <a:off x="5833487" y="3767235"/>
            <a:ext cx="792000" cy="792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558AF34B-B726-4482-ADD1-688B2C32C006}"/>
              </a:ext>
            </a:extLst>
          </p:cNvPr>
          <p:cNvSpPr>
            <a:spLocks noChangeAspect="1"/>
          </p:cNvSpPr>
          <p:nvPr/>
        </p:nvSpPr>
        <p:spPr>
          <a:xfrm>
            <a:off x="5959365" y="3818111"/>
            <a:ext cx="540245" cy="420213"/>
          </a:xfrm>
          <a:custGeom>
            <a:avLst/>
            <a:gdLst>
              <a:gd name="connsiteX0" fmla="*/ 3200384 w 4046426"/>
              <a:gd name="connsiteY0" fmla="*/ 2021447 h 3147365"/>
              <a:gd name="connsiteX1" fmla="*/ 3056384 w 4046426"/>
              <a:gd name="connsiteY1" fmla="*/ 2165447 h 3147365"/>
              <a:gd name="connsiteX2" fmla="*/ 3200384 w 4046426"/>
              <a:gd name="connsiteY2" fmla="*/ 2309447 h 3147365"/>
              <a:gd name="connsiteX3" fmla="*/ 3344384 w 4046426"/>
              <a:gd name="connsiteY3" fmla="*/ 2165447 h 3147365"/>
              <a:gd name="connsiteX4" fmla="*/ 3200384 w 4046426"/>
              <a:gd name="connsiteY4" fmla="*/ 2021447 h 3147365"/>
              <a:gd name="connsiteX5" fmla="*/ 1204467 w 4046426"/>
              <a:gd name="connsiteY5" fmla="*/ 2021447 h 3147365"/>
              <a:gd name="connsiteX6" fmla="*/ 1060467 w 4046426"/>
              <a:gd name="connsiteY6" fmla="*/ 2165447 h 3147365"/>
              <a:gd name="connsiteX7" fmla="*/ 1204467 w 4046426"/>
              <a:gd name="connsiteY7" fmla="*/ 2309447 h 3147365"/>
              <a:gd name="connsiteX8" fmla="*/ 1348467 w 4046426"/>
              <a:gd name="connsiteY8" fmla="*/ 2165447 h 3147365"/>
              <a:gd name="connsiteX9" fmla="*/ 1204467 w 4046426"/>
              <a:gd name="connsiteY9" fmla="*/ 2021447 h 3147365"/>
              <a:gd name="connsiteX10" fmla="*/ 825387 w 4046426"/>
              <a:gd name="connsiteY10" fmla="*/ 2021447 h 3147365"/>
              <a:gd name="connsiteX11" fmla="*/ 681387 w 4046426"/>
              <a:gd name="connsiteY11" fmla="*/ 2165447 h 3147365"/>
              <a:gd name="connsiteX12" fmla="*/ 825387 w 4046426"/>
              <a:gd name="connsiteY12" fmla="*/ 2309447 h 3147365"/>
              <a:gd name="connsiteX13" fmla="*/ 969387 w 4046426"/>
              <a:gd name="connsiteY13" fmla="*/ 2165447 h 3147365"/>
              <a:gd name="connsiteX14" fmla="*/ 825387 w 4046426"/>
              <a:gd name="connsiteY14" fmla="*/ 2021447 h 3147365"/>
              <a:gd name="connsiteX15" fmla="*/ 446307 w 4046426"/>
              <a:gd name="connsiteY15" fmla="*/ 2021447 h 3147365"/>
              <a:gd name="connsiteX16" fmla="*/ 302307 w 4046426"/>
              <a:gd name="connsiteY16" fmla="*/ 2165447 h 3147365"/>
              <a:gd name="connsiteX17" fmla="*/ 446307 w 4046426"/>
              <a:gd name="connsiteY17" fmla="*/ 2309447 h 3147365"/>
              <a:gd name="connsiteX18" fmla="*/ 590307 w 4046426"/>
              <a:gd name="connsiteY18" fmla="*/ 2165447 h 3147365"/>
              <a:gd name="connsiteX19" fmla="*/ 446307 w 4046426"/>
              <a:gd name="connsiteY19" fmla="*/ 2021447 h 3147365"/>
              <a:gd name="connsiteX20" fmla="*/ 3200384 w 4046426"/>
              <a:gd name="connsiteY20" fmla="*/ 1610027 h 3147365"/>
              <a:gd name="connsiteX21" fmla="*/ 3056384 w 4046426"/>
              <a:gd name="connsiteY21" fmla="*/ 1754027 h 3147365"/>
              <a:gd name="connsiteX22" fmla="*/ 3200384 w 4046426"/>
              <a:gd name="connsiteY22" fmla="*/ 1898027 h 3147365"/>
              <a:gd name="connsiteX23" fmla="*/ 3344384 w 4046426"/>
              <a:gd name="connsiteY23" fmla="*/ 1754027 h 3147365"/>
              <a:gd name="connsiteX24" fmla="*/ 3200384 w 4046426"/>
              <a:gd name="connsiteY24" fmla="*/ 1610027 h 3147365"/>
              <a:gd name="connsiteX25" fmla="*/ 1204467 w 4046426"/>
              <a:gd name="connsiteY25" fmla="*/ 1610027 h 3147365"/>
              <a:gd name="connsiteX26" fmla="*/ 1060467 w 4046426"/>
              <a:gd name="connsiteY26" fmla="*/ 1754027 h 3147365"/>
              <a:gd name="connsiteX27" fmla="*/ 1204467 w 4046426"/>
              <a:gd name="connsiteY27" fmla="*/ 1898027 h 3147365"/>
              <a:gd name="connsiteX28" fmla="*/ 1348467 w 4046426"/>
              <a:gd name="connsiteY28" fmla="*/ 1754027 h 3147365"/>
              <a:gd name="connsiteX29" fmla="*/ 1204467 w 4046426"/>
              <a:gd name="connsiteY29" fmla="*/ 1610027 h 3147365"/>
              <a:gd name="connsiteX30" fmla="*/ 825387 w 4046426"/>
              <a:gd name="connsiteY30" fmla="*/ 1610027 h 3147365"/>
              <a:gd name="connsiteX31" fmla="*/ 681387 w 4046426"/>
              <a:gd name="connsiteY31" fmla="*/ 1754027 h 3147365"/>
              <a:gd name="connsiteX32" fmla="*/ 825387 w 4046426"/>
              <a:gd name="connsiteY32" fmla="*/ 1898027 h 3147365"/>
              <a:gd name="connsiteX33" fmla="*/ 969387 w 4046426"/>
              <a:gd name="connsiteY33" fmla="*/ 1754027 h 3147365"/>
              <a:gd name="connsiteX34" fmla="*/ 825387 w 4046426"/>
              <a:gd name="connsiteY34" fmla="*/ 1610027 h 3147365"/>
              <a:gd name="connsiteX35" fmla="*/ 446307 w 4046426"/>
              <a:gd name="connsiteY35" fmla="*/ 1610027 h 3147365"/>
              <a:gd name="connsiteX36" fmla="*/ 302307 w 4046426"/>
              <a:gd name="connsiteY36" fmla="*/ 1754027 h 3147365"/>
              <a:gd name="connsiteX37" fmla="*/ 446307 w 4046426"/>
              <a:gd name="connsiteY37" fmla="*/ 1898027 h 3147365"/>
              <a:gd name="connsiteX38" fmla="*/ 590307 w 4046426"/>
              <a:gd name="connsiteY38" fmla="*/ 1754027 h 3147365"/>
              <a:gd name="connsiteX39" fmla="*/ 446307 w 4046426"/>
              <a:gd name="connsiteY39" fmla="*/ 1610027 h 3147365"/>
              <a:gd name="connsiteX40" fmla="*/ 3200384 w 4046426"/>
              <a:gd name="connsiteY40" fmla="*/ 1198606 h 3147365"/>
              <a:gd name="connsiteX41" fmla="*/ 3056384 w 4046426"/>
              <a:gd name="connsiteY41" fmla="*/ 1342606 h 3147365"/>
              <a:gd name="connsiteX42" fmla="*/ 3200384 w 4046426"/>
              <a:gd name="connsiteY42" fmla="*/ 1486606 h 3147365"/>
              <a:gd name="connsiteX43" fmla="*/ 3344384 w 4046426"/>
              <a:gd name="connsiteY43" fmla="*/ 1342606 h 3147365"/>
              <a:gd name="connsiteX44" fmla="*/ 3200384 w 4046426"/>
              <a:gd name="connsiteY44" fmla="*/ 1198606 h 3147365"/>
              <a:gd name="connsiteX45" fmla="*/ 825387 w 4046426"/>
              <a:gd name="connsiteY45" fmla="*/ 1198606 h 3147365"/>
              <a:gd name="connsiteX46" fmla="*/ 681387 w 4046426"/>
              <a:gd name="connsiteY46" fmla="*/ 1342606 h 3147365"/>
              <a:gd name="connsiteX47" fmla="*/ 825387 w 4046426"/>
              <a:gd name="connsiteY47" fmla="*/ 1486606 h 3147365"/>
              <a:gd name="connsiteX48" fmla="*/ 969387 w 4046426"/>
              <a:gd name="connsiteY48" fmla="*/ 1342606 h 3147365"/>
              <a:gd name="connsiteX49" fmla="*/ 825387 w 4046426"/>
              <a:gd name="connsiteY49" fmla="*/ 1198606 h 3147365"/>
              <a:gd name="connsiteX50" fmla="*/ 3214797 w 4046426"/>
              <a:gd name="connsiteY50" fmla="*/ 1074733 h 3147365"/>
              <a:gd name="connsiteX51" fmla="*/ 4046279 w 4046426"/>
              <a:gd name="connsiteY51" fmla="*/ 1918728 h 3147365"/>
              <a:gd name="connsiteX52" fmla="*/ 3623049 w 4046426"/>
              <a:gd name="connsiteY52" fmla="*/ 2662099 h 3147365"/>
              <a:gd name="connsiteX53" fmla="*/ 3619867 w 4046426"/>
              <a:gd name="connsiteY53" fmla="*/ 3013233 h 3147365"/>
              <a:gd name="connsiteX54" fmla="*/ 3622406 w 4046426"/>
              <a:gd name="connsiteY54" fmla="*/ 3147365 h 3147365"/>
              <a:gd name="connsiteX55" fmla="*/ 2659536 w 4046426"/>
              <a:gd name="connsiteY55" fmla="*/ 3147365 h 3147365"/>
              <a:gd name="connsiteX56" fmla="*/ 2660167 w 4046426"/>
              <a:gd name="connsiteY56" fmla="*/ 3069420 h 3147365"/>
              <a:gd name="connsiteX57" fmla="*/ 2660686 w 4046426"/>
              <a:gd name="connsiteY57" fmla="*/ 2807951 h 3147365"/>
              <a:gd name="connsiteX58" fmla="*/ 2383286 w 4046426"/>
              <a:gd name="connsiteY58" fmla="*/ 2729266 h 3147365"/>
              <a:gd name="connsiteX59" fmla="*/ 2400198 w 4046426"/>
              <a:gd name="connsiteY59" fmla="*/ 2557959 h 3147365"/>
              <a:gd name="connsiteX60" fmla="*/ 2326656 w 4046426"/>
              <a:gd name="connsiteY60" fmla="*/ 2446934 h 3147365"/>
              <a:gd name="connsiteX61" fmla="*/ 2359975 w 4046426"/>
              <a:gd name="connsiteY61" fmla="*/ 2397983 h 3147365"/>
              <a:gd name="connsiteX62" fmla="*/ 2301267 w 4046426"/>
              <a:gd name="connsiteY62" fmla="*/ 2356895 h 3147365"/>
              <a:gd name="connsiteX63" fmla="*/ 2328648 w 4046426"/>
              <a:gd name="connsiteY63" fmla="*/ 2232668 h 3147365"/>
              <a:gd name="connsiteX64" fmla="*/ 2185294 w 4046426"/>
              <a:gd name="connsiteY64" fmla="*/ 2158603 h 3147365"/>
              <a:gd name="connsiteX65" fmla="*/ 2411841 w 4046426"/>
              <a:gd name="connsiteY65" fmla="*/ 1774631 h 3147365"/>
              <a:gd name="connsiteX66" fmla="*/ 2384752 w 4046426"/>
              <a:gd name="connsiteY66" fmla="*/ 1653211 h 3147365"/>
              <a:gd name="connsiteX67" fmla="*/ 3214797 w 4046426"/>
              <a:gd name="connsiteY67" fmla="*/ 1074733 h 3147365"/>
              <a:gd name="connsiteX68" fmla="*/ 831630 w 4046426"/>
              <a:gd name="connsiteY68" fmla="*/ 1074733 h 3147365"/>
              <a:gd name="connsiteX69" fmla="*/ 1661675 w 4046426"/>
              <a:gd name="connsiteY69" fmla="*/ 1653211 h 3147365"/>
              <a:gd name="connsiteX70" fmla="*/ 1634585 w 4046426"/>
              <a:gd name="connsiteY70" fmla="*/ 1774631 h 3147365"/>
              <a:gd name="connsiteX71" fmla="*/ 1861133 w 4046426"/>
              <a:gd name="connsiteY71" fmla="*/ 2158603 h 3147365"/>
              <a:gd name="connsiteX72" fmla="*/ 1717779 w 4046426"/>
              <a:gd name="connsiteY72" fmla="*/ 2232668 h 3147365"/>
              <a:gd name="connsiteX73" fmla="*/ 1745160 w 4046426"/>
              <a:gd name="connsiteY73" fmla="*/ 2356895 h 3147365"/>
              <a:gd name="connsiteX74" fmla="*/ 1686451 w 4046426"/>
              <a:gd name="connsiteY74" fmla="*/ 2397983 h 3147365"/>
              <a:gd name="connsiteX75" fmla="*/ 1719771 w 4046426"/>
              <a:gd name="connsiteY75" fmla="*/ 2446934 h 3147365"/>
              <a:gd name="connsiteX76" fmla="*/ 1646228 w 4046426"/>
              <a:gd name="connsiteY76" fmla="*/ 2557959 h 3147365"/>
              <a:gd name="connsiteX77" fmla="*/ 1663141 w 4046426"/>
              <a:gd name="connsiteY77" fmla="*/ 2729266 h 3147365"/>
              <a:gd name="connsiteX78" fmla="*/ 1385741 w 4046426"/>
              <a:gd name="connsiteY78" fmla="*/ 2807951 h 3147365"/>
              <a:gd name="connsiteX79" fmla="*/ 1386259 w 4046426"/>
              <a:gd name="connsiteY79" fmla="*/ 3069420 h 3147365"/>
              <a:gd name="connsiteX80" fmla="*/ 1386891 w 4046426"/>
              <a:gd name="connsiteY80" fmla="*/ 3147365 h 3147365"/>
              <a:gd name="connsiteX81" fmla="*/ 424021 w 4046426"/>
              <a:gd name="connsiteY81" fmla="*/ 3147365 h 3147365"/>
              <a:gd name="connsiteX82" fmla="*/ 426559 w 4046426"/>
              <a:gd name="connsiteY82" fmla="*/ 3013233 h 3147365"/>
              <a:gd name="connsiteX83" fmla="*/ 423378 w 4046426"/>
              <a:gd name="connsiteY83" fmla="*/ 2662099 h 3147365"/>
              <a:gd name="connsiteX84" fmla="*/ 147 w 4046426"/>
              <a:gd name="connsiteY84" fmla="*/ 1918728 h 3147365"/>
              <a:gd name="connsiteX85" fmla="*/ 831630 w 4046426"/>
              <a:gd name="connsiteY85" fmla="*/ 1074733 h 3147365"/>
              <a:gd name="connsiteX86" fmla="*/ 3154280 w 4046426"/>
              <a:gd name="connsiteY86" fmla="*/ 689050 h 3147365"/>
              <a:gd name="connsiteX87" fmla="*/ 3298280 w 4046426"/>
              <a:gd name="connsiteY87" fmla="*/ 833050 h 3147365"/>
              <a:gd name="connsiteX88" fmla="*/ 3154280 w 4046426"/>
              <a:gd name="connsiteY88" fmla="*/ 977050 h 3147365"/>
              <a:gd name="connsiteX89" fmla="*/ 3010280 w 4046426"/>
              <a:gd name="connsiteY89" fmla="*/ 833050 h 3147365"/>
              <a:gd name="connsiteX90" fmla="*/ 3154280 w 4046426"/>
              <a:gd name="connsiteY90" fmla="*/ 689050 h 3147365"/>
              <a:gd name="connsiteX91" fmla="*/ 891565 w 4046426"/>
              <a:gd name="connsiteY91" fmla="*/ 689050 h 3147365"/>
              <a:gd name="connsiteX92" fmla="*/ 1035565 w 4046426"/>
              <a:gd name="connsiteY92" fmla="*/ 833050 h 3147365"/>
              <a:gd name="connsiteX93" fmla="*/ 891565 w 4046426"/>
              <a:gd name="connsiteY93" fmla="*/ 977050 h 3147365"/>
              <a:gd name="connsiteX94" fmla="*/ 747565 w 4046426"/>
              <a:gd name="connsiteY94" fmla="*/ 833050 h 3147365"/>
              <a:gd name="connsiteX95" fmla="*/ 891565 w 4046426"/>
              <a:gd name="connsiteY95" fmla="*/ 689050 h 3147365"/>
              <a:gd name="connsiteX96" fmla="*/ 2873964 w 4046426"/>
              <a:gd name="connsiteY96" fmla="*/ 322483 h 3147365"/>
              <a:gd name="connsiteX97" fmla="*/ 3017964 w 4046426"/>
              <a:gd name="connsiteY97" fmla="*/ 466483 h 3147365"/>
              <a:gd name="connsiteX98" fmla="*/ 2873964 w 4046426"/>
              <a:gd name="connsiteY98" fmla="*/ 610483 h 3147365"/>
              <a:gd name="connsiteX99" fmla="*/ 2729964 w 4046426"/>
              <a:gd name="connsiteY99" fmla="*/ 466483 h 3147365"/>
              <a:gd name="connsiteX100" fmla="*/ 2873964 w 4046426"/>
              <a:gd name="connsiteY100" fmla="*/ 322483 h 3147365"/>
              <a:gd name="connsiteX101" fmla="*/ 1158631 w 4046426"/>
              <a:gd name="connsiteY101" fmla="*/ 322483 h 3147365"/>
              <a:gd name="connsiteX102" fmla="*/ 1302631 w 4046426"/>
              <a:gd name="connsiteY102" fmla="*/ 466483 h 3147365"/>
              <a:gd name="connsiteX103" fmla="*/ 1158631 w 4046426"/>
              <a:gd name="connsiteY103" fmla="*/ 610483 h 3147365"/>
              <a:gd name="connsiteX104" fmla="*/ 1014631 w 4046426"/>
              <a:gd name="connsiteY104" fmla="*/ 466483 h 3147365"/>
              <a:gd name="connsiteX105" fmla="*/ 1158631 w 4046426"/>
              <a:gd name="connsiteY105" fmla="*/ 322483 h 3147365"/>
              <a:gd name="connsiteX106" fmla="*/ 2489494 w 4046426"/>
              <a:gd name="connsiteY106" fmla="*/ 91916 h 3147365"/>
              <a:gd name="connsiteX107" fmla="*/ 2633494 w 4046426"/>
              <a:gd name="connsiteY107" fmla="*/ 235916 h 3147365"/>
              <a:gd name="connsiteX108" fmla="*/ 2489494 w 4046426"/>
              <a:gd name="connsiteY108" fmla="*/ 379916 h 3147365"/>
              <a:gd name="connsiteX109" fmla="*/ 2345494 w 4046426"/>
              <a:gd name="connsiteY109" fmla="*/ 235916 h 3147365"/>
              <a:gd name="connsiteX110" fmla="*/ 2489494 w 4046426"/>
              <a:gd name="connsiteY110" fmla="*/ 91916 h 3147365"/>
              <a:gd name="connsiteX111" fmla="*/ 1543101 w 4046426"/>
              <a:gd name="connsiteY111" fmla="*/ 91916 h 3147365"/>
              <a:gd name="connsiteX112" fmla="*/ 1687101 w 4046426"/>
              <a:gd name="connsiteY112" fmla="*/ 235916 h 3147365"/>
              <a:gd name="connsiteX113" fmla="*/ 1543101 w 4046426"/>
              <a:gd name="connsiteY113" fmla="*/ 379916 h 3147365"/>
              <a:gd name="connsiteX114" fmla="*/ 1399101 w 4046426"/>
              <a:gd name="connsiteY114" fmla="*/ 235916 h 3147365"/>
              <a:gd name="connsiteX115" fmla="*/ 1543101 w 4046426"/>
              <a:gd name="connsiteY115" fmla="*/ 91916 h 3147365"/>
              <a:gd name="connsiteX116" fmla="*/ 2029954 w 4046426"/>
              <a:gd name="connsiteY116" fmla="*/ 0 h 3147365"/>
              <a:gd name="connsiteX117" fmla="*/ 2173954 w 4046426"/>
              <a:gd name="connsiteY117" fmla="*/ 144000 h 3147365"/>
              <a:gd name="connsiteX118" fmla="*/ 2029954 w 4046426"/>
              <a:gd name="connsiteY118" fmla="*/ 288000 h 3147365"/>
              <a:gd name="connsiteX119" fmla="*/ 1885954 w 4046426"/>
              <a:gd name="connsiteY119" fmla="*/ 144000 h 3147365"/>
              <a:gd name="connsiteX120" fmla="*/ 2029954 w 4046426"/>
              <a:gd name="connsiteY120" fmla="*/ 0 h 3147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</a:cxnLst>
            <a:rect l="l" t="t" r="r" b="b"/>
            <a:pathLst>
              <a:path w="4046426" h="3147365">
                <a:moveTo>
                  <a:pt x="3200384" y="2021447"/>
                </a:moveTo>
                <a:cubicBezTo>
                  <a:pt x="3120855" y="2021447"/>
                  <a:pt x="3056384" y="2085918"/>
                  <a:pt x="3056384" y="2165447"/>
                </a:cubicBezTo>
                <a:cubicBezTo>
                  <a:pt x="3056384" y="2244976"/>
                  <a:pt x="3120855" y="2309447"/>
                  <a:pt x="3200384" y="2309447"/>
                </a:cubicBezTo>
                <a:cubicBezTo>
                  <a:pt x="3279913" y="2309447"/>
                  <a:pt x="3344384" y="2244976"/>
                  <a:pt x="3344384" y="2165447"/>
                </a:cubicBezTo>
                <a:cubicBezTo>
                  <a:pt x="3344384" y="2085918"/>
                  <a:pt x="3279913" y="2021447"/>
                  <a:pt x="3200384" y="2021447"/>
                </a:cubicBezTo>
                <a:close/>
                <a:moveTo>
                  <a:pt x="1204467" y="2021447"/>
                </a:moveTo>
                <a:cubicBezTo>
                  <a:pt x="1124938" y="2021447"/>
                  <a:pt x="1060467" y="2085918"/>
                  <a:pt x="1060467" y="2165447"/>
                </a:cubicBezTo>
                <a:cubicBezTo>
                  <a:pt x="1060467" y="2244976"/>
                  <a:pt x="1124938" y="2309447"/>
                  <a:pt x="1204467" y="2309447"/>
                </a:cubicBezTo>
                <a:cubicBezTo>
                  <a:pt x="1283996" y="2309447"/>
                  <a:pt x="1348467" y="2244976"/>
                  <a:pt x="1348467" y="2165447"/>
                </a:cubicBezTo>
                <a:cubicBezTo>
                  <a:pt x="1348467" y="2085918"/>
                  <a:pt x="1283996" y="2021447"/>
                  <a:pt x="1204467" y="2021447"/>
                </a:cubicBezTo>
                <a:close/>
                <a:moveTo>
                  <a:pt x="825387" y="2021447"/>
                </a:moveTo>
                <a:cubicBezTo>
                  <a:pt x="745858" y="2021447"/>
                  <a:pt x="681387" y="2085918"/>
                  <a:pt x="681387" y="2165447"/>
                </a:cubicBezTo>
                <a:cubicBezTo>
                  <a:pt x="681387" y="2244976"/>
                  <a:pt x="745858" y="2309447"/>
                  <a:pt x="825387" y="2309447"/>
                </a:cubicBezTo>
                <a:cubicBezTo>
                  <a:pt x="904916" y="2309447"/>
                  <a:pt x="969387" y="2244976"/>
                  <a:pt x="969387" y="2165447"/>
                </a:cubicBezTo>
                <a:cubicBezTo>
                  <a:pt x="969387" y="2085918"/>
                  <a:pt x="904916" y="2021447"/>
                  <a:pt x="825387" y="2021447"/>
                </a:cubicBezTo>
                <a:close/>
                <a:moveTo>
                  <a:pt x="446307" y="2021447"/>
                </a:moveTo>
                <a:cubicBezTo>
                  <a:pt x="366778" y="2021447"/>
                  <a:pt x="302307" y="2085918"/>
                  <a:pt x="302307" y="2165447"/>
                </a:cubicBezTo>
                <a:cubicBezTo>
                  <a:pt x="302307" y="2244976"/>
                  <a:pt x="366778" y="2309447"/>
                  <a:pt x="446307" y="2309447"/>
                </a:cubicBezTo>
                <a:cubicBezTo>
                  <a:pt x="525836" y="2309447"/>
                  <a:pt x="590307" y="2244976"/>
                  <a:pt x="590307" y="2165447"/>
                </a:cubicBezTo>
                <a:cubicBezTo>
                  <a:pt x="590307" y="2085918"/>
                  <a:pt x="525836" y="2021447"/>
                  <a:pt x="446307" y="2021447"/>
                </a:cubicBezTo>
                <a:close/>
                <a:moveTo>
                  <a:pt x="3200384" y="1610027"/>
                </a:moveTo>
                <a:cubicBezTo>
                  <a:pt x="3120855" y="1610027"/>
                  <a:pt x="3056384" y="1674498"/>
                  <a:pt x="3056384" y="1754027"/>
                </a:cubicBezTo>
                <a:cubicBezTo>
                  <a:pt x="3056384" y="1833556"/>
                  <a:pt x="3120855" y="1898027"/>
                  <a:pt x="3200384" y="1898027"/>
                </a:cubicBezTo>
                <a:cubicBezTo>
                  <a:pt x="3279913" y="1898027"/>
                  <a:pt x="3344384" y="1833556"/>
                  <a:pt x="3344384" y="1754027"/>
                </a:cubicBezTo>
                <a:cubicBezTo>
                  <a:pt x="3344384" y="1674498"/>
                  <a:pt x="3279913" y="1610027"/>
                  <a:pt x="3200384" y="1610027"/>
                </a:cubicBezTo>
                <a:close/>
                <a:moveTo>
                  <a:pt x="1204467" y="1610027"/>
                </a:moveTo>
                <a:cubicBezTo>
                  <a:pt x="1124938" y="1610027"/>
                  <a:pt x="1060467" y="1674498"/>
                  <a:pt x="1060467" y="1754027"/>
                </a:cubicBezTo>
                <a:cubicBezTo>
                  <a:pt x="1060467" y="1833556"/>
                  <a:pt x="1124938" y="1898027"/>
                  <a:pt x="1204467" y="1898027"/>
                </a:cubicBezTo>
                <a:cubicBezTo>
                  <a:pt x="1283996" y="1898027"/>
                  <a:pt x="1348467" y="1833556"/>
                  <a:pt x="1348467" y="1754027"/>
                </a:cubicBezTo>
                <a:cubicBezTo>
                  <a:pt x="1348467" y="1674498"/>
                  <a:pt x="1283996" y="1610027"/>
                  <a:pt x="1204467" y="1610027"/>
                </a:cubicBezTo>
                <a:close/>
                <a:moveTo>
                  <a:pt x="825387" y="1610027"/>
                </a:moveTo>
                <a:cubicBezTo>
                  <a:pt x="745858" y="1610027"/>
                  <a:pt x="681387" y="1674498"/>
                  <a:pt x="681387" y="1754027"/>
                </a:cubicBezTo>
                <a:cubicBezTo>
                  <a:pt x="681387" y="1833556"/>
                  <a:pt x="745858" y="1898027"/>
                  <a:pt x="825387" y="1898027"/>
                </a:cubicBezTo>
                <a:cubicBezTo>
                  <a:pt x="904916" y="1898027"/>
                  <a:pt x="969387" y="1833556"/>
                  <a:pt x="969387" y="1754027"/>
                </a:cubicBezTo>
                <a:cubicBezTo>
                  <a:pt x="969387" y="1674498"/>
                  <a:pt x="904916" y="1610027"/>
                  <a:pt x="825387" y="1610027"/>
                </a:cubicBezTo>
                <a:close/>
                <a:moveTo>
                  <a:pt x="446307" y="1610027"/>
                </a:moveTo>
                <a:cubicBezTo>
                  <a:pt x="366778" y="1610027"/>
                  <a:pt x="302307" y="1674498"/>
                  <a:pt x="302307" y="1754027"/>
                </a:cubicBezTo>
                <a:cubicBezTo>
                  <a:pt x="302307" y="1833556"/>
                  <a:pt x="366778" y="1898027"/>
                  <a:pt x="446307" y="1898027"/>
                </a:cubicBezTo>
                <a:cubicBezTo>
                  <a:pt x="525836" y="1898027"/>
                  <a:pt x="590307" y="1833556"/>
                  <a:pt x="590307" y="1754027"/>
                </a:cubicBezTo>
                <a:cubicBezTo>
                  <a:pt x="590307" y="1674498"/>
                  <a:pt x="525836" y="1610027"/>
                  <a:pt x="446307" y="1610027"/>
                </a:cubicBezTo>
                <a:close/>
                <a:moveTo>
                  <a:pt x="3200384" y="1198606"/>
                </a:moveTo>
                <a:cubicBezTo>
                  <a:pt x="3120855" y="1198606"/>
                  <a:pt x="3056384" y="1263077"/>
                  <a:pt x="3056384" y="1342606"/>
                </a:cubicBezTo>
                <a:cubicBezTo>
                  <a:pt x="3056384" y="1422135"/>
                  <a:pt x="3120855" y="1486606"/>
                  <a:pt x="3200384" y="1486606"/>
                </a:cubicBezTo>
                <a:cubicBezTo>
                  <a:pt x="3279913" y="1486606"/>
                  <a:pt x="3344384" y="1422135"/>
                  <a:pt x="3344384" y="1342606"/>
                </a:cubicBezTo>
                <a:cubicBezTo>
                  <a:pt x="3344384" y="1263077"/>
                  <a:pt x="3279913" y="1198606"/>
                  <a:pt x="3200384" y="1198606"/>
                </a:cubicBezTo>
                <a:close/>
                <a:moveTo>
                  <a:pt x="825387" y="1198606"/>
                </a:moveTo>
                <a:cubicBezTo>
                  <a:pt x="745858" y="1198606"/>
                  <a:pt x="681387" y="1263077"/>
                  <a:pt x="681387" y="1342606"/>
                </a:cubicBezTo>
                <a:cubicBezTo>
                  <a:pt x="681387" y="1422135"/>
                  <a:pt x="745858" y="1486606"/>
                  <a:pt x="825387" y="1486606"/>
                </a:cubicBezTo>
                <a:cubicBezTo>
                  <a:pt x="904916" y="1486606"/>
                  <a:pt x="969387" y="1422135"/>
                  <a:pt x="969387" y="1342606"/>
                </a:cubicBezTo>
                <a:cubicBezTo>
                  <a:pt x="969387" y="1263077"/>
                  <a:pt x="904916" y="1198606"/>
                  <a:pt x="825387" y="1198606"/>
                </a:cubicBezTo>
                <a:close/>
                <a:moveTo>
                  <a:pt x="3214797" y="1074733"/>
                </a:moveTo>
                <a:cubicBezTo>
                  <a:pt x="3701425" y="1074733"/>
                  <a:pt x="4054715" y="1459643"/>
                  <a:pt x="4046279" y="1918728"/>
                </a:cubicBezTo>
                <a:cubicBezTo>
                  <a:pt x="4037844" y="2316139"/>
                  <a:pt x="3641322" y="2624288"/>
                  <a:pt x="3623049" y="2662099"/>
                </a:cubicBezTo>
                <a:cubicBezTo>
                  <a:pt x="3610535" y="2713831"/>
                  <a:pt x="3615876" y="2861603"/>
                  <a:pt x="3619867" y="3013233"/>
                </a:cubicBezTo>
                <a:lnTo>
                  <a:pt x="3622406" y="3147365"/>
                </a:lnTo>
                <a:lnTo>
                  <a:pt x="2659536" y="3147365"/>
                </a:lnTo>
                <a:lnTo>
                  <a:pt x="2660167" y="3069420"/>
                </a:lnTo>
                <a:cubicBezTo>
                  <a:pt x="2660095" y="2977557"/>
                  <a:pt x="2658332" y="2876470"/>
                  <a:pt x="2660686" y="2807951"/>
                </a:cubicBezTo>
                <a:cubicBezTo>
                  <a:pt x="2481721" y="2799565"/>
                  <a:pt x="2406154" y="2769017"/>
                  <a:pt x="2383286" y="2729266"/>
                </a:cubicBezTo>
                <a:cubicBezTo>
                  <a:pt x="2348365" y="2629841"/>
                  <a:pt x="2413312" y="2604716"/>
                  <a:pt x="2400198" y="2557959"/>
                </a:cubicBezTo>
                <a:cubicBezTo>
                  <a:pt x="2393141" y="2524830"/>
                  <a:pt x="2351170" y="2483942"/>
                  <a:pt x="2326656" y="2446934"/>
                </a:cubicBezTo>
                <a:cubicBezTo>
                  <a:pt x="2336035" y="2429235"/>
                  <a:pt x="2348523" y="2412573"/>
                  <a:pt x="2359975" y="2397983"/>
                </a:cubicBezTo>
                <a:cubicBezTo>
                  <a:pt x="2335923" y="2383464"/>
                  <a:pt x="2319500" y="2377234"/>
                  <a:pt x="2301267" y="2356895"/>
                </a:cubicBezTo>
                <a:cubicBezTo>
                  <a:pt x="2318020" y="2301244"/>
                  <a:pt x="2319521" y="2274076"/>
                  <a:pt x="2328648" y="2232668"/>
                </a:cubicBezTo>
                <a:cubicBezTo>
                  <a:pt x="2237886" y="2211739"/>
                  <a:pt x="2186828" y="2214447"/>
                  <a:pt x="2185294" y="2158603"/>
                </a:cubicBezTo>
                <a:cubicBezTo>
                  <a:pt x="2189410" y="2098238"/>
                  <a:pt x="2407694" y="1821227"/>
                  <a:pt x="2411841" y="1774631"/>
                </a:cubicBezTo>
                <a:cubicBezTo>
                  <a:pt x="2412914" y="1721135"/>
                  <a:pt x="2376719" y="1728507"/>
                  <a:pt x="2384752" y="1653211"/>
                </a:cubicBezTo>
                <a:cubicBezTo>
                  <a:pt x="2418161" y="1444716"/>
                  <a:pt x="2449785" y="1127120"/>
                  <a:pt x="3214797" y="1074733"/>
                </a:cubicBezTo>
                <a:close/>
                <a:moveTo>
                  <a:pt x="831630" y="1074733"/>
                </a:moveTo>
                <a:cubicBezTo>
                  <a:pt x="1596641" y="1127120"/>
                  <a:pt x="1628266" y="1444716"/>
                  <a:pt x="1661675" y="1653211"/>
                </a:cubicBezTo>
                <a:cubicBezTo>
                  <a:pt x="1669708" y="1728507"/>
                  <a:pt x="1633513" y="1721135"/>
                  <a:pt x="1634585" y="1774631"/>
                </a:cubicBezTo>
                <a:cubicBezTo>
                  <a:pt x="1638733" y="1821227"/>
                  <a:pt x="1857017" y="2098238"/>
                  <a:pt x="1861133" y="2158603"/>
                </a:cubicBezTo>
                <a:cubicBezTo>
                  <a:pt x="1859599" y="2214447"/>
                  <a:pt x="1808541" y="2211739"/>
                  <a:pt x="1717779" y="2232668"/>
                </a:cubicBezTo>
                <a:cubicBezTo>
                  <a:pt x="1726906" y="2274076"/>
                  <a:pt x="1728406" y="2301244"/>
                  <a:pt x="1745160" y="2356895"/>
                </a:cubicBezTo>
                <a:cubicBezTo>
                  <a:pt x="1726927" y="2377234"/>
                  <a:pt x="1710504" y="2383464"/>
                  <a:pt x="1686451" y="2397983"/>
                </a:cubicBezTo>
                <a:cubicBezTo>
                  <a:pt x="1697904" y="2412573"/>
                  <a:pt x="1710391" y="2429235"/>
                  <a:pt x="1719771" y="2446934"/>
                </a:cubicBezTo>
                <a:cubicBezTo>
                  <a:pt x="1695256" y="2483942"/>
                  <a:pt x="1653286" y="2524830"/>
                  <a:pt x="1646228" y="2557959"/>
                </a:cubicBezTo>
                <a:cubicBezTo>
                  <a:pt x="1633114" y="2604716"/>
                  <a:pt x="1698062" y="2629841"/>
                  <a:pt x="1663141" y="2729266"/>
                </a:cubicBezTo>
                <a:cubicBezTo>
                  <a:pt x="1640273" y="2769017"/>
                  <a:pt x="1564706" y="2799565"/>
                  <a:pt x="1385741" y="2807951"/>
                </a:cubicBezTo>
                <a:cubicBezTo>
                  <a:pt x="1388094" y="2876470"/>
                  <a:pt x="1386331" y="2977557"/>
                  <a:pt x="1386259" y="3069420"/>
                </a:cubicBezTo>
                <a:lnTo>
                  <a:pt x="1386891" y="3147365"/>
                </a:lnTo>
                <a:lnTo>
                  <a:pt x="424021" y="3147365"/>
                </a:lnTo>
                <a:lnTo>
                  <a:pt x="426559" y="3013233"/>
                </a:lnTo>
                <a:cubicBezTo>
                  <a:pt x="430550" y="2861603"/>
                  <a:pt x="435892" y="2713831"/>
                  <a:pt x="423378" y="2662099"/>
                </a:cubicBezTo>
                <a:cubicBezTo>
                  <a:pt x="405105" y="2624288"/>
                  <a:pt x="8583" y="2316139"/>
                  <a:pt x="147" y="1918728"/>
                </a:cubicBezTo>
                <a:cubicBezTo>
                  <a:pt x="-8288" y="1459643"/>
                  <a:pt x="345002" y="1074733"/>
                  <a:pt x="831630" y="1074733"/>
                </a:cubicBezTo>
                <a:close/>
                <a:moveTo>
                  <a:pt x="3154280" y="689050"/>
                </a:moveTo>
                <a:cubicBezTo>
                  <a:pt x="3233809" y="689050"/>
                  <a:pt x="3298280" y="753521"/>
                  <a:pt x="3298280" y="833050"/>
                </a:cubicBezTo>
                <a:cubicBezTo>
                  <a:pt x="3298280" y="912579"/>
                  <a:pt x="3233809" y="977050"/>
                  <a:pt x="3154280" y="977050"/>
                </a:cubicBezTo>
                <a:cubicBezTo>
                  <a:pt x="3074751" y="977050"/>
                  <a:pt x="3010280" y="912579"/>
                  <a:pt x="3010280" y="833050"/>
                </a:cubicBezTo>
                <a:cubicBezTo>
                  <a:pt x="3010280" y="753521"/>
                  <a:pt x="3074751" y="689050"/>
                  <a:pt x="3154280" y="689050"/>
                </a:cubicBezTo>
                <a:close/>
                <a:moveTo>
                  <a:pt x="891565" y="689050"/>
                </a:moveTo>
                <a:cubicBezTo>
                  <a:pt x="971094" y="689050"/>
                  <a:pt x="1035565" y="753521"/>
                  <a:pt x="1035565" y="833050"/>
                </a:cubicBezTo>
                <a:cubicBezTo>
                  <a:pt x="1035565" y="912579"/>
                  <a:pt x="971094" y="977050"/>
                  <a:pt x="891565" y="977050"/>
                </a:cubicBezTo>
                <a:cubicBezTo>
                  <a:pt x="812036" y="977050"/>
                  <a:pt x="747565" y="912579"/>
                  <a:pt x="747565" y="833050"/>
                </a:cubicBezTo>
                <a:cubicBezTo>
                  <a:pt x="747565" y="753521"/>
                  <a:pt x="812036" y="689050"/>
                  <a:pt x="891565" y="689050"/>
                </a:cubicBezTo>
                <a:close/>
                <a:moveTo>
                  <a:pt x="2873964" y="322483"/>
                </a:moveTo>
                <a:cubicBezTo>
                  <a:pt x="2953493" y="322483"/>
                  <a:pt x="3017964" y="386954"/>
                  <a:pt x="3017964" y="466483"/>
                </a:cubicBezTo>
                <a:cubicBezTo>
                  <a:pt x="3017964" y="546012"/>
                  <a:pt x="2953493" y="610483"/>
                  <a:pt x="2873964" y="610483"/>
                </a:cubicBezTo>
                <a:cubicBezTo>
                  <a:pt x="2794435" y="610483"/>
                  <a:pt x="2729964" y="546012"/>
                  <a:pt x="2729964" y="466483"/>
                </a:cubicBezTo>
                <a:cubicBezTo>
                  <a:pt x="2729964" y="386954"/>
                  <a:pt x="2794435" y="322483"/>
                  <a:pt x="2873964" y="322483"/>
                </a:cubicBezTo>
                <a:close/>
                <a:moveTo>
                  <a:pt x="1158631" y="322483"/>
                </a:moveTo>
                <a:cubicBezTo>
                  <a:pt x="1238160" y="322483"/>
                  <a:pt x="1302631" y="386954"/>
                  <a:pt x="1302631" y="466483"/>
                </a:cubicBezTo>
                <a:cubicBezTo>
                  <a:pt x="1302631" y="546012"/>
                  <a:pt x="1238160" y="610483"/>
                  <a:pt x="1158631" y="610483"/>
                </a:cubicBezTo>
                <a:cubicBezTo>
                  <a:pt x="1079102" y="610483"/>
                  <a:pt x="1014631" y="546012"/>
                  <a:pt x="1014631" y="466483"/>
                </a:cubicBezTo>
                <a:cubicBezTo>
                  <a:pt x="1014631" y="386954"/>
                  <a:pt x="1079102" y="322483"/>
                  <a:pt x="1158631" y="322483"/>
                </a:cubicBezTo>
                <a:close/>
                <a:moveTo>
                  <a:pt x="2489494" y="91916"/>
                </a:moveTo>
                <a:cubicBezTo>
                  <a:pt x="2569023" y="91916"/>
                  <a:pt x="2633494" y="156387"/>
                  <a:pt x="2633494" y="235916"/>
                </a:cubicBezTo>
                <a:cubicBezTo>
                  <a:pt x="2633494" y="315445"/>
                  <a:pt x="2569023" y="379916"/>
                  <a:pt x="2489494" y="379916"/>
                </a:cubicBezTo>
                <a:cubicBezTo>
                  <a:pt x="2409965" y="379916"/>
                  <a:pt x="2345494" y="315445"/>
                  <a:pt x="2345494" y="235916"/>
                </a:cubicBezTo>
                <a:cubicBezTo>
                  <a:pt x="2345494" y="156387"/>
                  <a:pt x="2409965" y="91916"/>
                  <a:pt x="2489494" y="91916"/>
                </a:cubicBezTo>
                <a:close/>
                <a:moveTo>
                  <a:pt x="1543101" y="91916"/>
                </a:moveTo>
                <a:cubicBezTo>
                  <a:pt x="1622630" y="91916"/>
                  <a:pt x="1687101" y="156387"/>
                  <a:pt x="1687101" y="235916"/>
                </a:cubicBezTo>
                <a:cubicBezTo>
                  <a:pt x="1687101" y="315445"/>
                  <a:pt x="1622630" y="379916"/>
                  <a:pt x="1543101" y="379916"/>
                </a:cubicBezTo>
                <a:cubicBezTo>
                  <a:pt x="1463572" y="379916"/>
                  <a:pt x="1399101" y="315445"/>
                  <a:pt x="1399101" y="235916"/>
                </a:cubicBezTo>
                <a:cubicBezTo>
                  <a:pt x="1399101" y="156387"/>
                  <a:pt x="1463572" y="91916"/>
                  <a:pt x="1543101" y="91916"/>
                </a:cubicBezTo>
                <a:close/>
                <a:moveTo>
                  <a:pt x="2029954" y="0"/>
                </a:moveTo>
                <a:cubicBezTo>
                  <a:pt x="2109483" y="0"/>
                  <a:pt x="2173954" y="64471"/>
                  <a:pt x="2173954" y="144000"/>
                </a:cubicBezTo>
                <a:cubicBezTo>
                  <a:pt x="2173954" y="223529"/>
                  <a:pt x="2109483" y="288000"/>
                  <a:pt x="2029954" y="288000"/>
                </a:cubicBezTo>
                <a:cubicBezTo>
                  <a:pt x="1950425" y="288000"/>
                  <a:pt x="1885954" y="223529"/>
                  <a:pt x="1885954" y="144000"/>
                </a:cubicBezTo>
                <a:cubicBezTo>
                  <a:pt x="1885954" y="64471"/>
                  <a:pt x="1950425" y="0"/>
                  <a:pt x="20299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3B288D-4E68-4A6B-BCD2-D4651260741A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6891243" y="3689684"/>
            <a:ext cx="4519970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Test and Learn – one of the most powerful learning paths of all. </a:t>
            </a:r>
            <a:r>
              <a:rPr lang="en-US" sz="1600" b="1" dirty="0">
                <a:solidFill>
                  <a:srgbClr val="000000"/>
                </a:solidFill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Rotate roles with members of your team to learn more about their tasks and capabilities.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DEB31F8-A987-4F82-B471-11F14EBC2692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806240" y="2290291"/>
            <a:ext cx="4389120" cy="1300652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Relationships and communication. Learn from your peers. Share with your peers. Learn from those both within and outside your team and even organization.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251D8C-D430-4032-BDBB-FAA5FC7E0B1A}"/>
              </a:ext>
            </a:extLst>
          </p:cNvPr>
          <p:cNvGrpSpPr/>
          <p:nvPr/>
        </p:nvGrpSpPr>
        <p:grpSpPr>
          <a:xfrm>
            <a:off x="5833487" y="2501143"/>
            <a:ext cx="792000" cy="792000"/>
            <a:chOff x="5975647" y="2529763"/>
            <a:chExt cx="792000" cy="79200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9B10653-F467-49D6-B799-0BE59FAD2F6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75647" y="2529763"/>
              <a:ext cx="792000" cy="792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ounded Rectangular Callout 2">
              <a:extLst>
                <a:ext uri="{FF2B5EF4-FFF2-40B4-BE49-F238E27FC236}">
                  <a16:creationId xmlns:a16="http://schemas.microsoft.com/office/drawing/2014/main" id="{C1F8FC13-E9D3-4F43-9D5B-DA86F8C6D7FA}"/>
                </a:ext>
              </a:extLst>
            </p:cNvPr>
            <p:cNvSpPr>
              <a:spLocks noChangeAspect="1"/>
            </p:cNvSpPr>
            <p:nvPr/>
          </p:nvSpPr>
          <p:spPr bwMode="gray">
            <a:xfrm>
              <a:off x="6137831" y="2745763"/>
              <a:ext cx="467632" cy="360000"/>
            </a:xfrm>
            <a:custGeom>
              <a:avLst/>
              <a:gdLst/>
              <a:ahLst/>
              <a:cxnLst/>
              <a:rect l="l" t="t" r="r" b="b"/>
              <a:pathLst>
                <a:path w="3600000" h="2771407">
                  <a:moveTo>
                    <a:pt x="2341587" y="538134"/>
                  </a:moveTo>
                  <a:lnTo>
                    <a:pt x="2516843" y="538134"/>
                  </a:lnTo>
                  <a:lnTo>
                    <a:pt x="3369889" y="538134"/>
                  </a:lnTo>
                  <a:cubicBezTo>
                    <a:pt x="3496975" y="538134"/>
                    <a:pt x="3600000" y="658824"/>
                    <a:pt x="3600000" y="807703"/>
                  </a:cubicBezTo>
                  <a:lnTo>
                    <a:pt x="3600000" y="1481605"/>
                  </a:lnTo>
                  <a:lnTo>
                    <a:pt x="3600000" y="1885944"/>
                  </a:lnTo>
                  <a:cubicBezTo>
                    <a:pt x="3600000" y="2034822"/>
                    <a:pt x="3496975" y="2155512"/>
                    <a:pt x="3369889" y="2155512"/>
                  </a:cubicBezTo>
                  <a:lnTo>
                    <a:pt x="2835201" y="2155708"/>
                  </a:lnTo>
                  <a:lnTo>
                    <a:pt x="2308533" y="2771407"/>
                  </a:lnTo>
                  <a:lnTo>
                    <a:pt x="2353389" y="2163520"/>
                  </a:lnTo>
                  <a:lnTo>
                    <a:pt x="1973270" y="2155512"/>
                  </a:lnTo>
                  <a:cubicBezTo>
                    <a:pt x="1846184" y="2155512"/>
                    <a:pt x="1743159" y="2034822"/>
                    <a:pt x="1743159" y="1885944"/>
                  </a:cubicBezTo>
                  <a:lnTo>
                    <a:pt x="1743159" y="1786723"/>
                  </a:lnTo>
                  <a:lnTo>
                    <a:pt x="2075688" y="1786723"/>
                  </a:lnTo>
                  <a:cubicBezTo>
                    <a:pt x="2222541" y="1786723"/>
                    <a:pt x="2341587" y="1667676"/>
                    <a:pt x="2341587" y="1520824"/>
                  </a:cubicBezTo>
                  <a:close/>
                  <a:moveTo>
                    <a:pt x="269569" y="0"/>
                  </a:moveTo>
                  <a:lnTo>
                    <a:pt x="1268887" y="0"/>
                  </a:lnTo>
                  <a:lnTo>
                    <a:pt x="1812696" y="0"/>
                  </a:lnTo>
                  <a:lnTo>
                    <a:pt x="1905667" y="0"/>
                  </a:lnTo>
                  <a:cubicBezTo>
                    <a:pt x="2054545" y="0"/>
                    <a:pt x="2175235" y="120690"/>
                    <a:pt x="2175235" y="269569"/>
                  </a:cubicBezTo>
                  <a:lnTo>
                    <a:pt x="2175235" y="943471"/>
                  </a:lnTo>
                  <a:lnTo>
                    <a:pt x="2175235" y="1347810"/>
                  </a:lnTo>
                  <a:cubicBezTo>
                    <a:pt x="2175235" y="1496689"/>
                    <a:pt x="2054545" y="1617379"/>
                    <a:pt x="1905667" y="1617379"/>
                  </a:cubicBezTo>
                  <a:lnTo>
                    <a:pt x="1460368" y="1625386"/>
                  </a:lnTo>
                  <a:lnTo>
                    <a:pt x="1437872" y="2241281"/>
                  </a:lnTo>
                  <a:lnTo>
                    <a:pt x="895939" y="1617575"/>
                  </a:lnTo>
                  <a:lnTo>
                    <a:pt x="269569" y="1617379"/>
                  </a:lnTo>
                  <a:cubicBezTo>
                    <a:pt x="120691" y="1617379"/>
                    <a:pt x="0" y="1496689"/>
                    <a:pt x="0" y="1347810"/>
                  </a:cubicBezTo>
                  <a:lnTo>
                    <a:pt x="0" y="943471"/>
                  </a:lnTo>
                  <a:lnTo>
                    <a:pt x="0" y="269569"/>
                  </a:lnTo>
                  <a:cubicBezTo>
                    <a:pt x="0" y="120690"/>
                    <a:pt x="120691" y="0"/>
                    <a:pt x="269569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square" lIns="72000" tIns="72000" rIns="72000" bIns="72000" rtlCol="0" anchor="t" anchorCtr="0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11B7AFDA-82D1-4A8B-B4E1-13158797371E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843368" y="1082220"/>
            <a:ext cx="4484870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Domain-related communities of practice who share through informal means (hackathons, solution tournaments, member-led lunch-and-learn sessions, etc.). Both internal and external.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76D0EDF-8009-4616-9E9B-4084894E08EE}"/>
              </a:ext>
            </a:extLst>
          </p:cNvPr>
          <p:cNvGrpSpPr>
            <a:grpSpLocks noChangeAspect="1"/>
          </p:cNvGrpSpPr>
          <p:nvPr/>
        </p:nvGrpSpPr>
        <p:grpSpPr>
          <a:xfrm>
            <a:off x="5833487" y="1235051"/>
            <a:ext cx="792000" cy="792000"/>
            <a:chOff x="1510957" y="4619696"/>
            <a:chExt cx="1008000" cy="10080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F7FA628-829A-4F00-94E3-6C4C221E80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0957" y="4619696"/>
              <a:ext cx="1008000" cy="1008000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E975FD4-2424-4549-8765-CD2F351D7E2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723013" y="4830872"/>
              <a:ext cx="583889" cy="585648"/>
            </a:xfrm>
            <a:custGeom>
              <a:avLst/>
              <a:gdLst>
                <a:gd name="connsiteX0" fmla="*/ 3082268 w 3586268"/>
                <a:gd name="connsiteY0" fmla="*/ 2949056 h 3597056"/>
                <a:gd name="connsiteX1" fmla="*/ 3226268 w 3586268"/>
                <a:gd name="connsiteY1" fmla="*/ 3093056 h 3597056"/>
                <a:gd name="connsiteX2" fmla="*/ 3082268 w 3586268"/>
                <a:gd name="connsiteY2" fmla="*/ 3237056 h 3597056"/>
                <a:gd name="connsiteX3" fmla="*/ 2938268 w 3586268"/>
                <a:gd name="connsiteY3" fmla="*/ 3093056 h 3597056"/>
                <a:gd name="connsiteX4" fmla="*/ 3082268 w 3586268"/>
                <a:gd name="connsiteY4" fmla="*/ 2949056 h 3597056"/>
                <a:gd name="connsiteX5" fmla="*/ 645040 w 3586268"/>
                <a:gd name="connsiteY5" fmla="*/ 2949056 h 3597056"/>
                <a:gd name="connsiteX6" fmla="*/ 789040 w 3586268"/>
                <a:gd name="connsiteY6" fmla="*/ 3093056 h 3597056"/>
                <a:gd name="connsiteX7" fmla="*/ 645040 w 3586268"/>
                <a:gd name="connsiteY7" fmla="*/ 3237056 h 3597056"/>
                <a:gd name="connsiteX8" fmla="*/ 501040 w 3586268"/>
                <a:gd name="connsiteY8" fmla="*/ 3093056 h 3597056"/>
                <a:gd name="connsiteX9" fmla="*/ 645040 w 3586268"/>
                <a:gd name="connsiteY9" fmla="*/ 2949056 h 3597056"/>
                <a:gd name="connsiteX10" fmla="*/ 3082268 w 3586268"/>
                <a:gd name="connsiteY10" fmla="*/ 2805056 h 3597056"/>
                <a:gd name="connsiteX11" fmla="*/ 2794268 w 3586268"/>
                <a:gd name="connsiteY11" fmla="*/ 3093056 h 3597056"/>
                <a:gd name="connsiteX12" fmla="*/ 3082268 w 3586268"/>
                <a:gd name="connsiteY12" fmla="*/ 3381056 h 3597056"/>
                <a:gd name="connsiteX13" fmla="*/ 3370268 w 3586268"/>
                <a:gd name="connsiteY13" fmla="*/ 3093056 h 3597056"/>
                <a:gd name="connsiteX14" fmla="*/ 3082268 w 3586268"/>
                <a:gd name="connsiteY14" fmla="*/ 2805056 h 3597056"/>
                <a:gd name="connsiteX15" fmla="*/ 645040 w 3586268"/>
                <a:gd name="connsiteY15" fmla="*/ 2805056 h 3597056"/>
                <a:gd name="connsiteX16" fmla="*/ 357040 w 3586268"/>
                <a:gd name="connsiteY16" fmla="*/ 3093056 h 3597056"/>
                <a:gd name="connsiteX17" fmla="*/ 645040 w 3586268"/>
                <a:gd name="connsiteY17" fmla="*/ 3381056 h 3597056"/>
                <a:gd name="connsiteX18" fmla="*/ 933040 w 3586268"/>
                <a:gd name="connsiteY18" fmla="*/ 3093056 h 3597056"/>
                <a:gd name="connsiteX19" fmla="*/ 645040 w 3586268"/>
                <a:gd name="connsiteY19" fmla="*/ 2805056 h 3597056"/>
                <a:gd name="connsiteX20" fmla="*/ 2058236 w 3586268"/>
                <a:gd name="connsiteY20" fmla="*/ 2511045 h 3597056"/>
                <a:gd name="connsiteX21" fmla="*/ 2202236 w 3586268"/>
                <a:gd name="connsiteY21" fmla="*/ 2655045 h 3597056"/>
                <a:gd name="connsiteX22" fmla="*/ 2058236 w 3586268"/>
                <a:gd name="connsiteY22" fmla="*/ 2799045 h 3597056"/>
                <a:gd name="connsiteX23" fmla="*/ 1914236 w 3586268"/>
                <a:gd name="connsiteY23" fmla="*/ 2655045 h 3597056"/>
                <a:gd name="connsiteX24" fmla="*/ 2058236 w 3586268"/>
                <a:gd name="connsiteY24" fmla="*/ 2511045 h 3597056"/>
                <a:gd name="connsiteX25" fmla="*/ 2058236 w 3586268"/>
                <a:gd name="connsiteY25" fmla="*/ 2367045 h 3597056"/>
                <a:gd name="connsiteX26" fmla="*/ 1770236 w 3586268"/>
                <a:gd name="connsiteY26" fmla="*/ 2655045 h 3597056"/>
                <a:gd name="connsiteX27" fmla="*/ 2058236 w 3586268"/>
                <a:gd name="connsiteY27" fmla="*/ 2943045 h 3597056"/>
                <a:gd name="connsiteX28" fmla="*/ 2346236 w 3586268"/>
                <a:gd name="connsiteY28" fmla="*/ 2655045 h 3597056"/>
                <a:gd name="connsiteX29" fmla="*/ 2058236 w 3586268"/>
                <a:gd name="connsiteY29" fmla="*/ 2367045 h 3597056"/>
                <a:gd name="connsiteX30" fmla="*/ 515272 w 3586268"/>
                <a:gd name="connsiteY30" fmla="*/ 1637816 h 3597056"/>
                <a:gd name="connsiteX31" fmla="*/ 659272 w 3586268"/>
                <a:gd name="connsiteY31" fmla="*/ 1781816 h 3597056"/>
                <a:gd name="connsiteX32" fmla="*/ 515272 w 3586268"/>
                <a:gd name="connsiteY32" fmla="*/ 1925816 h 3597056"/>
                <a:gd name="connsiteX33" fmla="*/ 371272 w 3586268"/>
                <a:gd name="connsiteY33" fmla="*/ 1781816 h 3597056"/>
                <a:gd name="connsiteX34" fmla="*/ 515272 w 3586268"/>
                <a:gd name="connsiteY34" fmla="*/ 1637816 h 3597056"/>
                <a:gd name="connsiteX35" fmla="*/ 515272 w 3586268"/>
                <a:gd name="connsiteY35" fmla="*/ 1493816 h 3597056"/>
                <a:gd name="connsiteX36" fmla="*/ 227272 w 3586268"/>
                <a:gd name="connsiteY36" fmla="*/ 1781816 h 3597056"/>
                <a:gd name="connsiteX37" fmla="*/ 515272 w 3586268"/>
                <a:gd name="connsiteY37" fmla="*/ 2069816 h 3597056"/>
                <a:gd name="connsiteX38" fmla="*/ 803272 w 3586268"/>
                <a:gd name="connsiteY38" fmla="*/ 1781816 h 3597056"/>
                <a:gd name="connsiteX39" fmla="*/ 515272 w 3586268"/>
                <a:gd name="connsiteY39" fmla="*/ 1493816 h 3597056"/>
                <a:gd name="connsiteX40" fmla="*/ 2373412 w 3586268"/>
                <a:gd name="connsiteY40" fmla="*/ 1278863 h 3597056"/>
                <a:gd name="connsiteX41" fmla="*/ 2517412 w 3586268"/>
                <a:gd name="connsiteY41" fmla="*/ 1422863 h 3597056"/>
                <a:gd name="connsiteX42" fmla="*/ 2373412 w 3586268"/>
                <a:gd name="connsiteY42" fmla="*/ 1566863 h 3597056"/>
                <a:gd name="connsiteX43" fmla="*/ 2229412 w 3586268"/>
                <a:gd name="connsiteY43" fmla="*/ 1422863 h 3597056"/>
                <a:gd name="connsiteX44" fmla="*/ 2373412 w 3586268"/>
                <a:gd name="connsiteY44" fmla="*/ 1278863 h 3597056"/>
                <a:gd name="connsiteX45" fmla="*/ 2373412 w 3586268"/>
                <a:gd name="connsiteY45" fmla="*/ 1134863 h 3597056"/>
                <a:gd name="connsiteX46" fmla="*/ 2085412 w 3586268"/>
                <a:gd name="connsiteY46" fmla="*/ 1422863 h 3597056"/>
                <a:gd name="connsiteX47" fmla="*/ 2373412 w 3586268"/>
                <a:gd name="connsiteY47" fmla="*/ 1710863 h 3597056"/>
                <a:gd name="connsiteX48" fmla="*/ 2661412 w 3586268"/>
                <a:gd name="connsiteY48" fmla="*/ 1422863 h 3597056"/>
                <a:gd name="connsiteX49" fmla="*/ 2373412 w 3586268"/>
                <a:gd name="connsiteY49" fmla="*/ 1134863 h 3597056"/>
                <a:gd name="connsiteX50" fmla="*/ 3082268 w 3586268"/>
                <a:gd name="connsiteY50" fmla="*/ 360000 h 3597056"/>
                <a:gd name="connsiteX51" fmla="*/ 3226268 w 3586268"/>
                <a:gd name="connsiteY51" fmla="*/ 504000 h 3597056"/>
                <a:gd name="connsiteX52" fmla="*/ 3082268 w 3586268"/>
                <a:gd name="connsiteY52" fmla="*/ 648000 h 3597056"/>
                <a:gd name="connsiteX53" fmla="*/ 2938268 w 3586268"/>
                <a:gd name="connsiteY53" fmla="*/ 504000 h 3597056"/>
                <a:gd name="connsiteX54" fmla="*/ 3082268 w 3586268"/>
                <a:gd name="connsiteY54" fmla="*/ 360000 h 3597056"/>
                <a:gd name="connsiteX55" fmla="*/ 504000 w 3586268"/>
                <a:gd name="connsiteY55" fmla="*/ 360000 h 3597056"/>
                <a:gd name="connsiteX56" fmla="*/ 648000 w 3586268"/>
                <a:gd name="connsiteY56" fmla="*/ 504000 h 3597056"/>
                <a:gd name="connsiteX57" fmla="*/ 504000 w 3586268"/>
                <a:gd name="connsiteY57" fmla="*/ 648000 h 3597056"/>
                <a:gd name="connsiteX58" fmla="*/ 360000 w 3586268"/>
                <a:gd name="connsiteY58" fmla="*/ 504000 h 3597056"/>
                <a:gd name="connsiteX59" fmla="*/ 504000 w 3586268"/>
                <a:gd name="connsiteY59" fmla="*/ 360000 h 3597056"/>
                <a:gd name="connsiteX60" fmla="*/ 3082268 w 3586268"/>
                <a:gd name="connsiteY60" fmla="*/ 216000 h 3597056"/>
                <a:gd name="connsiteX61" fmla="*/ 2794268 w 3586268"/>
                <a:gd name="connsiteY61" fmla="*/ 504000 h 3597056"/>
                <a:gd name="connsiteX62" fmla="*/ 3082268 w 3586268"/>
                <a:gd name="connsiteY62" fmla="*/ 792000 h 3597056"/>
                <a:gd name="connsiteX63" fmla="*/ 3370268 w 3586268"/>
                <a:gd name="connsiteY63" fmla="*/ 504000 h 3597056"/>
                <a:gd name="connsiteX64" fmla="*/ 3082268 w 3586268"/>
                <a:gd name="connsiteY64" fmla="*/ 216000 h 3597056"/>
                <a:gd name="connsiteX65" fmla="*/ 504000 w 3586268"/>
                <a:gd name="connsiteY65" fmla="*/ 216000 h 3597056"/>
                <a:gd name="connsiteX66" fmla="*/ 216000 w 3586268"/>
                <a:gd name="connsiteY66" fmla="*/ 504000 h 3597056"/>
                <a:gd name="connsiteX67" fmla="*/ 504000 w 3586268"/>
                <a:gd name="connsiteY67" fmla="*/ 792000 h 3597056"/>
                <a:gd name="connsiteX68" fmla="*/ 792000 w 3586268"/>
                <a:gd name="connsiteY68" fmla="*/ 504000 h 3597056"/>
                <a:gd name="connsiteX69" fmla="*/ 504000 w 3586268"/>
                <a:gd name="connsiteY69" fmla="*/ 216000 h 3597056"/>
                <a:gd name="connsiteX70" fmla="*/ 504000 w 3586268"/>
                <a:gd name="connsiteY70" fmla="*/ 0 h 3597056"/>
                <a:gd name="connsiteX71" fmla="*/ 1008000 w 3586268"/>
                <a:gd name="connsiteY71" fmla="*/ 504000 h 3597056"/>
                <a:gd name="connsiteX72" fmla="*/ 997760 w 3586268"/>
                <a:gd name="connsiteY72" fmla="*/ 605574 h 3597056"/>
                <a:gd name="connsiteX73" fmla="*/ 981712 w 3586268"/>
                <a:gd name="connsiteY73" fmla="*/ 657274 h 3597056"/>
                <a:gd name="connsiteX74" fmla="*/ 1959502 w 3586268"/>
                <a:gd name="connsiteY74" fmla="*/ 1136207 h 3597056"/>
                <a:gd name="connsiteX75" fmla="*/ 2017032 w 3586268"/>
                <a:gd name="connsiteY75" fmla="*/ 1066481 h 3597056"/>
                <a:gd name="connsiteX76" fmla="*/ 2373412 w 3586268"/>
                <a:gd name="connsiteY76" fmla="*/ 918863 h 3597056"/>
                <a:gd name="connsiteX77" fmla="*/ 2569592 w 3586268"/>
                <a:gd name="connsiteY77" fmla="*/ 958470 h 3597056"/>
                <a:gd name="connsiteX78" fmla="*/ 2640924 w 3586268"/>
                <a:gd name="connsiteY78" fmla="*/ 997187 h 3597056"/>
                <a:gd name="connsiteX79" fmla="*/ 2738788 w 3586268"/>
                <a:gd name="connsiteY79" fmla="*/ 871029 h 3597056"/>
                <a:gd name="connsiteX80" fmla="*/ 2725884 w 3586268"/>
                <a:gd name="connsiteY80" fmla="*/ 860382 h 3597056"/>
                <a:gd name="connsiteX81" fmla="*/ 2578268 w 3586268"/>
                <a:gd name="connsiteY81" fmla="*/ 504000 h 3597056"/>
                <a:gd name="connsiteX82" fmla="*/ 3082268 w 3586268"/>
                <a:gd name="connsiteY82" fmla="*/ 0 h 3597056"/>
                <a:gd name="connsiteX83" fmla="*/ 3586268 w 3586268"/>
                <a:gd name="connsiteY83" fmla="*/ 504000 h 3597056"/>
                <a:gd name="connsiteX84" fmla="*/ 3082268 w 3586268"/>
                <a:gd name="connsiteY84" fmla="*/ 1008000 h 3597056"/>
                <a:gd name="connsiteX85" fmla="*/ 2886088 w 3586268"/>
                <a:gd name="connsiteY85" fmla="*/ 968393 h 3597056"/>
                <a:gd name="connsiteX86" fmla="*/ 2857532 w 3586268"/>
                <a:gd name="connsiteY86" fmla="*/ 952894 h 3597056"/>
                <a:gd name="connsiteX87" fmla="*/ 2750216 w 3586268"/>
                <a:gd name="connsiteY87" fmla="*/ 1091232 h 3597056"/>
                <a:gd name="connsiteX88" fmla="*/ 2791338 w 3586268"/>
                <a:gd name="connsiteY88" fmla="*/ 1141072 h 3597056"/>
                <a:gd name="connsiteX89" fmla="*/ 2877412 w 3586268"/>
                <a:gd name="connsiteY89" fmla="*/ 1422863 h 3597056"/>
                <a:gd name="connsiteX90" fmla="*/ 2655204 w 3586268"/>
                <a:gd name="connsiteY90" fmla="*/ 1840788 h 3597056"/>
                <a:gd name="connsiteX91" fmla="*/ 2635462 w 3586268"/>
                <a:gd name="connsiteY91" fmla="*/ 1851504 h 3597056"/>
                <a:gd name="connsiteX92" fmla="*/ 2960756 w 3586268"/>
                <a:gd name="connsiteY92" fmla="*/ 2605485 h 3597056"/>
                <a:gd name="connsiteX93" fmla="*/ 2980692 w 3586268"/>
                <a:gd name="connsiteY93" fmla="*/ 2599296 h 3597056"/>
                <a:gd name="connsiteX94" fmla="*/ 3082268 w 3586268"/>
                <a:gd name="connsiteY94" fmla="*/ 2589056 h 3597056"/>
                <a:gd name="connsiteX95" fmla="*/ 3586268 w 3586268"/>
                <a:gd name="connsiteY95" fmla="*/ 3093056 h 3597056"/>
                <a:gd name="connsiteX96" fmla="*/ 3082268 w 3586268"/>
                <a:gd name="connsiteY96" fmla="*/ 3597056 h 3597056"/>
                <a:gd name="connsiteX97" fmla="*/ 2578268 w 3586268"/>
                <a:gd name="connsiteY97" fmla="*/ 3093056 h 3597056"/>
                <a:gd name="connsiteX98" fmla="*/ 2800476 w 3586268"/>
                <a:gd name="connsiteY98" fmla="*/ 2675131 h 3597056"/>
                <a:gd name="connsiteX99" fmla="*/ 2827616 w 3586268"/>
                <a:gd name="connsiteY99" fmla="*/ 2660400 h 3597056"/>
                <a:gd name="connsiteX100" fmla="*/ 2502980 w 3586268"/>
                <a:gd name="connsiteY100" fmla="*/ 1907934 h 3597056"/>
                <a:gd name="connsiteX101" fmla="*/ 2474986 w 3586268"/>
                <a:gd name="connsiteY101" fmla="*/ 1916624 h 3597056"/>
                <a:gd name="connsiteX102" fmla="*/ 2373412 w 3586268"/>
                <a:gd name="connsiteY102" fmla="*/ 1926863 h 3597056"/>
                <a:gd name="connsiteX103" fmla="*/ 2343188 w 3586268"/>
                <a:gd name="connsiteY103" fmla="*/ 1924957 h 3597056"/>
                <a:gd name="connsiteX104" fmla="*/ 2267858 w 3586268"/>
                <a:gd name="connsiteY104" fmla="*/ 2197948 h 3597056"/>
                <a:gd name="connsiteX105" fmla="*/ 2340028 w 3586268"/>
                <a:gd name="connsiteY105" fmla="*/ 2237120 h 3597056"/>
                <a:gd name="connsiteX106" fmla="*/ 2562236 w 3586268"/>
                <a:gd name="connsiteY106" fmla="*/ 2655045 h 3597056"/>
                <a:gd name="connsiteX107" fmla="*/ 2058236 w 3586268"/>
                <a:gd name="connsiteY107" fmla="*/ 3159045 h 3597056"/>
                <a:gd name="connsiteX108" fmla="*/ 1554236 w 3586268"/>
                <a:gd name="connsiteY108" fmla="*/ 2655045 h 3597056"/>
                <a:gd name="connsiteX109" fmla="*/ 2058236 w 3586268"/>
                <a:gd name="connsiteY109" fmla="*/ 2151045 h 3597056"/>
                <a:gd name="connsiteX110" fmla="*/ 2129440 w 3586268"/>
                <a:gd name="connsiteY110" fmla="*/ 2158223 h 3597056"/>
                <a:gd name="connsiteX111" fmla="*/ 2202536 w 3586268"/>
                <a:gd name="connsiteY111" fmla="*/ 1893323 h 3597056"/>
                <a:gd name="connsiteX112" fmla="*/ 2133176 w 3586268"/>
                <a:gd name="connsiteY112" fmla="*/ 1866033 h 3597056"/>
                <a:gd name="connsiteX113" fmla="*/ 2064396 w 3586268"/>
                <a:gd name="connsiteY113" fmla="*/ 1817154 h 3597056"/>
                <a:gd name="connsiteX114" fmla="*/ 1057036 w 3586268"/>
                <a:gd name="connsiteY114" fmla="*/ 2804082 h 3597056"/>
                <a:gd name="connsiteX115" fmla="*/ 1062964 w 3586268"/>
                <a:gd name="connsiteY115" fmla="*/ 2811265 h 3597056"/>
                <a:gd name="connsiteX116" fmla="*/ 1149040 w 3586268"/>
                <a:gd name="connsiteY116" fmla="*/ 3093056 h 3597056"/>
                <a:gd name="connsiteX117" fmla="*/ 645040 w 3586268"/>
                <a:gd name="connsiteY117" fmla="*/ 3597056 h 3597056"/>
                <a:gd name="connsiteX118" fmla="*/ 141040 w 3586268"/>
                <a:gd name="connsiteY118" fmla="*/ 3093056 h 3597056"/>
                <a:gd name="connsiteX119" fmla="*/ 645040 w 3586268"/>
                <a:gd name="connsiteY119" fmla="*/ 2589056 h 3597056"/>
                <a:gd name="connsiteX120" fmla="*/ 926832 w 3586268"/>
                <a:gd name="connsiteY120" fmla="*/ 2675131 h 3597056"/>
                <a:gd name="connsiteX121" fmla="*/ 957264 w 3586268"/>
                <a:gd name="connsiteY121" fmla="*/ 2700241 h 3597056"/>
                <a:gd name="connsiteX122" fmla="*/ 1963736 w 3586268"/>
                <a:gd name="connsiteY122" fmla="*/ 1714180 h 3597056"/>
                <a:gd name="connsiteX123" fmla="*/ 1955488 w 3586268"/>
                <a:gd name="connsiteY123" fmla="*/ 1704654 h 3597056"/>
                <a:gd name="connsiteX124" fmla="*/ 1913850 w 3586268"/>
                <a:gd name="connsiteY124" fmla="*/ 1627941 h 3597056"/>
                <a:gd name="connsiteX125" fmla="*/ 1017862 w 3586268"/>
                <a:gd name="connsiteY125" fmla="*/ 1795812 h 3597056"/>
                <a:gd name="connsiteX126" fmla="*/ 1009032 w 3586268"/>
                <a:gd name="connsiteY126" fmla="*/ 1883390 h 3597056"/>
                <a:gd name="connsiteX127" fmla="*/ 515272 w 3586268"/>
                <a:gd name="connsiteY127" fmla="*/ 2285816 h 3597056"/>
                <a:gd name="connsiteX128" fmla="*/ 11272 w 3586268"/>
                <a:gd name="connsiteY128" fmla="*/ 1781816 h 3597056"/>
                <a:gd name="connsiteX129" fmla="*/ 515272 w 3586268"/>
                <a:gd name="connsiteY129" fmla="*/ 1277816 h 3597056"/>
                <a:gd name="connsiteX130" fmla="*/ 979666 w 3586268"/>
                <a:gd name="connsiteY130" fmla="*/ 1585636 h 3597056"/>
                <a:gd name="connsiteX131" fmla="*/ 1000444 w 3586268"/>
                <a:gd name="connsiteY131" fmla="*/ 1652570 h 3597056"/>
                <a:gd name="connsiteX132" fmla="*/ 1876032 w 3586268"/>
                <a:gd name="connsiteY132" fmla="*/ 1488521 h 3597056"/>
                <a:gd name="connsiteX133" fmla="*/ 1869412 w 3586268"/>
                <a:gd name="connsiteY133" fmla="*/ 1422863 h 3597056"/>
                <a:gd name="connsiteX134" fmla="*/ 1879652 w 3586268"/>
                <a:gd name="connsiteY134" fmla="*/ 1321289 h 3597056"/>
                <a:gd name="connsiteX135" fmla="*/ 1896856 w 3586268"/>
                <a:gd name="connsiteY135" fmla="*/ 1265869 h 3597056"/>
                <a:gd name="connsiteX136" fmla="*/ 920428 w 3586268"/>
                <a:gd name="connsiteY136" fmla="*/ 787603 h 3597056"/>
                <a:gd name="connsiteX137" fmla="*/ 860380 w 3586268"/>
                <a:gd name="connsiteY137" fmla="*/ 860382 h 3597056"/>
                <a:gd name="connsiteX138" fmla="*/ 504000 w 3586268"/>
                <a:gd name="connsiteY138" fmla="*/ 1008000 h 3597056"/>
                <a:gd name="connsiteX139" fmla="*/ 0 w 3586268"/>
                <a:gd name="connsiteY139" fmla="*/ 504000 h 3597056"/>
                <a:gd name="connsiteX140" fmla="*/ 504000 w 3586268"/>
                <a:gd name="connsiteY140" fmla="*/ 0 h 3597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</a:cxnLst>
              <a:rect l="l" t="t" r="r" b="b"/>
              <a:pathLst>
                <a:path w="3586268" h="3597056">
                  <a:moveTo>
                    <a:pt x="3082268" y="2949056"/>
                  </a:moveTo>
                  <a:cubicBezTo>
                    <a:pt x="3161796" y="2949056"/>
                    <a:pt x="3226268" y="3013527"/>
                    <a:pt x="3226268" y="3093056"/>
                  </a:cubicBezTo>
                  <a:cubicBezTo>
                    <a:pt x="3226268" y="3172585"/>
                    <a:pt x="3161796" y="3237056"/>
                    <a:pt x="3082268" y="3237056"/>
                  </a:cubicBezTo>
                  <a:cubicBezTo>
                    <a:pt x="3002738" y="3237056"/>
                    <a:pt x="2938268" y="3172585"/>
                    <a:pt x="2938268" y="3093056"/>
                  </a:cubicBezTo>
                  <a:cubicBezTo>
                    <a:pt x="2938268" y="3013527"/>
                    <a:pt x="3002738" y="2949056"/>
                    <a:pt x="3082268" y="2949056"/>
                  </a:cubicBezTo>
                  <a:close/>
                  <a:moveTo>
                    <a:pt x="645040" y="2949056"/>
                  </a:moveTo>
                  <a:cubicBezTo>
                    <a:pt x="724568" y="2949056"/>
                    <a:pt x="789040" y="3013527"/>
                    <a:pt x="789040" y="3093056"/>
                  </a:cubicBezTo>
                  <a:cubicBezTo>
                    <a:pt x="789040" y="3172585"/>
                    <a:pt x="724568" y="3237056"/>
                    <a:pt x="645040" y="3237056"/>
                  </a:cubicBezTo>
                  <a:cubicBezTo>
                    <a:pt x="565510" y="3237056"/>
                    <a:pt x="501040" y="3172585"/>
                    <a:pt x="501040" y="3093056"/>
                  </a:cubicBezTo>
                  <a:cubicBezTo>
                    <a:pt x="501040" y="3013527"/>
                    <a:pt x="565510" y="2949056"/>
                    <a:pt x="645040" y="2949056"/>
                  </a:cubicBezTo>
                  <a:close/>
                  <a:moveTo>
                    <a:pt x="3082268" y="2805056"/>
                  </a:moveTo>
                  <a:cubicBezTo>
                    <a:pt x="2923208" y="2805056"/>
                    <a:pt x="2794268" y="2933998"/>
                    <a:pt x="2794268" y="3093056"/>
                  </a:cubicBezTo>
                  <a:cubicBezTo>
                    <a:pt x="2794268" y="3252114"/>
                    <a:pt x="2923208" y="3381056"/>
                    <a:pt x="3082268" y="3381056"/>
                  </a:cubicBezTo>
                  <a:cubicBezTo>
                    <a:pt x="3241324" y="3381056"/>
                    <a:pt x="3370268" y="3252114"/>
                    <a:pt x="3370268" y="3093056"/>
                  </a:cubicBezTo>
                  <a:cubicBezTo>
                    <a:pt x="3370268" y="2933998"/>
                    <a:pt x="3241324" y="2805056"/>
                    <a:pt x="3082268" y="2805056"/>
                  </a:cubicBezTo>
                  <a:close/>
                  <a:moveTo>
                    <a:pt x="645040" y="2805056"/>
                  </a:moveTo>
                  <a:cubicBezTo>
                    <a:pt x="485980" y="2805056"/>
                    <a:pt x="357040" y="2933998"/>
                    <a:pt x="357040" y="3093056"/>
                  </a:cubicBezTo>
                  <a:cubicBezTo>
                    <a:pt x="357040" y="3252114"/>
                    <a:pt x="485980" y="3381056"/>
                    <a:pt x="645040" y="3381056"/>
                  </a:cubicBezTo>
                  <a:cubicBezTo>
                    <a:pt x="804096" y="3381056"/>
                    <a:pt x="933040" y="3252114"/>
                    <a:pt x="933040" y="3093056"/>
                  </a:cubicBezTo>
                  <a:cubicBezTo>
                    <a:pt x="933040" y="2933998"/>
                    <a:pt x="804096" y="2805056"/>
                    <a:pt x="645040" y="2805056"/>
                  </a:cubicBezTo>
                  <a:close/>
                  <a:moveTo>
                    <a:pt x="2058236" y="2511045"/>
                  </a:moveTo>
                  <a:cubicBezTo>
                    <a:pt x="2137766" y="2511045"/>
                    <a:pt x="2202236" y="2575516"/>
                    <a:pt x="2202236" y="2655045"/>
                  </a:cubicBezTo>
                  <a:cubicBezTo>
                    <a:pt x="2202236" y="2734574"/>
                    <a:pt x="2137766" y="2799045"/>
                    <a:pt x="2058236" y="2799045"/>
                  </a:cubicBezTo>
                  <a:cubicBezTo>
                    <a:pt x="1978708" y="2799045"/>
                    <a:pt x="1914236" y="2734574"/>
                    <a:pt x="1914236" y="2655045"/>
                  </a:cubicBezTo>
                  <a:cubicBezTo>
                    <a:pt x="1914236" y="2575516"/>
                    <a:pt x="1978708" y="2511045"/>
                    <a:pt x="2058236" y="2511045"/>
                  </a:cubicBezTo>
                  <a:close/>
                  <a:moveTo>
                    <a:pt x="2058236" y="2367045"/>
                  </a:moveTo>
                  <a:cubicBezTo>
                    <a:pt x="1899180" y="2367045"/>
                    <a:pt x="1770236" y="2495987"/>
                    <a:pt x="1770236" y="2655045"/>
                  </a:cubicBezTo>
                  <a:cubicBezTo>
                    <a:pt x="1770236" y="2814103"/>
                    <a:pt x="1899180" y="2943045"/>
                    <a:pt x="2058236" y="2943045"/>
                  </a:cubicBezTo>
                  <a:cubicBezTo>
                    <a:pt x="2217296" y="2943045"/>
                    <a:pt x="2346236" y="2814103"/>
                    <a:pt x="2346236" y="2655045"/>
                  </a:cubicBezTo>
                  <a:cubicBezTo>
                    <a:pt x="2346236" y="2495987"/>
                    <a:pt x="2217296" y="2367045"/>
                    <a:pt x="2058236" y="2367045"/>
                  </a:cubicBezTo>
                  <a:close/>
                  <a:moveTo>
                    <a:pt x="515272" y="1637816"/>
                  </a:moveTo>
                  <a:cubicBezTo>
                    <a:pt x="594802" y="1637816"/>
                    <a:pt x="659272" y="1702287"/>
                    <a:pt x="659272" y="1781816"/>
                  </a:cubicBezTo>
                  <a:cubicBezTo>
                    <a:pt x="659272" y="1861345"/>
                    <a:pt x="594802" y="1925816"/>
                    <a:pt x="515272" y="1925816"/>
                  </a:cubicBezTo>
                  <a:cubicBezTo>
                    <a:pt x="435744" y="1925816"/>
                    <a:pt x="371272" y="1861345"/>
                    <a:pt x="371272" y="1781816"/>
                  </a:cubicBezTo>
                  <a:cubicBezTo>
                    <a:pt x="371272" y="1702287"/>
                    <a:pt x="435744" y="1637816"/>
                    <a:pt x="515272" y="1637816"/>
                  </a:cubicBezTo>
                  <a:close/>
                  <a:moveTo>
                    <a:pt x="515272" y="1493816"/>
                  </a:moveTo>
                  <a:cubicBezTo>
                    <a:pt x="356216" y="1493816"/>
                    <a:pt x="227272" y="1622758"/>
                    <a:pt x="227272" y="1781816"/>
                  </a:cubicBezTo>
                  <a:cubicBezTo>
                    <a:pt x="227272" y="1940874"/>
                    <a:pt x="356216" y="2069816"/>
                    <a:pt x="515272" y="2069816"/>
                  </a:cubicBezTo>
                  <a:cubicBezTo>
                    <a:pt x="674332" y="2069816"/>
                    <a:pt x="803272" y="1940874"/>
                    <a:pt x="803272" y="1781816"/>
                  </a:cubicBezTo>
                  <a:cubicBezTo>
                    <a:pt x="803272" y="1622758"/>
                    <a:pt x="674332" y="1493816"/>
                    <a:pt x="515272" y="1493816"/>
                  </a:cubicBezTo>
                  <a:close/>
                  <a:moveTo>
                    <a:pt x="2373412" y="1278863"/>
                  </a:moveTo>
                  <a:cubicBezTo>
                    <a:pt x="2452942" y="1278863"/>
                    <a:pt x="2517412" y="1343334"/>
                    <a:pt x="2517412" y="1422863"/>
                  </a:cubicBezTo>
                  <a:cubicBezTo>
                    <a:pt x="2517412" y="1502392"/>
                    <a:pt x="2452942" y="1566863"/>
                    <a:pt x="2373412" y="1566863"/>
                  </a:cubicBezTo>
                  <a:cubicBezTo>
                    <a:pt x="2293884" y="1566863"/>
                    <a:pt x="2229412" y="1502392"/>
                    <a:pt x="2229412" y="1422863"/>
                  </a:cubicBezTo>
                  <a:cubicBezTo>
                    <a:pt x="2229412" y="1343334"/>
                    <a:pt x="2293884" y="1278863"/>
                    <a:pt x="2373412" y="1278863"/>
                  </a:cubicBezTo>
                  <a:close/>
                  <a:moveTo>
                    <a:pt x="2373412" y="1134863"/>
                  </a:moveTo>
                  <a:cubicBezTo>
                    <a:pt x="2214356" y="1134863"/>
                    <a:pt x="2085412" y="1263805"/>
                    <a:pt x="2085412" y="1422863"/>
                  </a:cubicBezTo>
                  <a:cubicBezTo>
                    <a:pt x="2085412" y="1581921"/>
                    <a:pt x="2214356" y="1710863"/>
                    <a:pt x="2373412" y="1710863"/>
                  </a:cubicBezTo>
                  <a:cubicBezTo>
                    <a:pt x="2532472" y="1710863"/>
                    <a:pt x="2661412" y="1581921"/>
                    <a:pt x="2661412" y="1422863"/>
                  </a:cubicBezTo>
                  <a:cubicBezTo>
                    <a:pt x="2661412" y="1263805"/>
                    <a:pt x="2532472" y="1134863"/>
                    <a:pt x="2373412" y="1134863"/>
                  </a:cubicBezTo>
                  <a:close/>
                  <a:moveTo>
                    <a:pt x="3082268" y="360000"/>
                  </a:moveTo>
                  <a:cubicBezTo>
                    <a:pt x="3161796" y="360000"/>
                    <a:pt x="3226268" y="424471"/>
                    <a:pt x="3226268" y="504000"/>
                  </a:cubicBezTo>
                  <a:cubicBezTo>
                    <a:pt x="3226268" y="583529"/>
                    <a:pt x="3161796" y="648000"/>
                    <a:pt x="3082268" y="648000"/>
                  </a:cubicBezTo>
                  <a:cubicBezTo>
                    <a:pt x="3002738" y="648000"/>
                    <a:pt x="2938268" y="583529"/>
                    <a:pt x="2938268" y="504000"/>
                  </a:cubicBezTo>
                  <a:cubicBezTo>
                    <a:pt x="2938268" y="424471"/>
                    <a:pt x="3002738" y="360000"/>
                    <a:pt x="3082268" y="360000"/>
                  </a:cubicBezTo>
                  <a:close/>
                  <a:moveTo>
                    <a:pt x="504000" y="360000"/>
                  </a:moveTo>
                  <a:cubicBezTo>
                    <a:pt x="583528" y="360000"/>
                    <a:pt x="648000" y="424471"/>
                    <a:pt x="648000" y="504000"/>
                  </a:cubicBezTo>
                  <a:cubicBezTo>
                    <a:pt x="648000" y="583529"/>
                    <a:pt x="583528" y="648000"/>
                    <a:pt x="504000" y="648000"/>
                  </a:cubicBezTo>
                  <a:cubicBezTo>
                    <a:pt x="424470" y="648000"/>
                    <a:pt x="360000" y="583529"/>
                    <a:pt x="360000" y="504000"/>
                  </a:cubicBezTo>
                  <a:cubicBezTo>
                    <a:pt x="360000" y="424471"/>
                    <a:pt x="424470" y="360000"/>
                    <a:pt x="504000" y="360000"/>
                  </a:cubicBezTo>
                  <a:close/>
                  <a:moveTo>
                    <a:pt x="3082268" y="216000"/>
                  </a:moveTo>
                  <a:cubicBezTo>
                    <a:pt x="2923208" y="216000"/>
                    <a:pt x="2794268" y="344942"/>
                    <a:pt x="2794268" y="504000"/>
                  </a:cubicBezTo>
                  <a:cubicBezTo>
                    <a:pt x="2794268" y="663058"/>
                    <a:pt x="2923208" y="792000"/>
                    <a:pt x="3082268" y="792000"/>
                  </a:cubicBezTo>
                  <a:cubicBezTo>
                    <a:pt x="3241324" y="792000"/>
                    <a:pt x="3370268" y="663058"/>
                    <a:pt x="3370268" y="504000"/>
                  </a:cubicBezTo>
                  <a:cubicBezTo>
                    <a:pt x="3370268" y="344942"/>
                    <a:pt x="3241324" y="216000"/>
                    <a:pt x="3082268" y="216000"/>
                  </a:cubicBezTo>
                  <a:close/>
                  <a:moveTo>
                    <a:pt x="504000" y="216000"/>
                  </a:moveTo>
                  <a:cubicBezTo>
                    <a:pt x="344940" y="216000"/>
                    <a:pt x="216000" y="344942"/>
                    <a:pt x="216000" y="504000"/>
                  </a:cubicBezTo>
                  <a:cubicBezTo>
                    <a:pt x="216000" y="663058"/>
                    <a:pt x="344940" y="792000"/>
                    <a:pt x="504000" y="792000"/>
                  </a:cubicBezTo>
                  <a:cubicBezTo>
                    <a:pt x="663056" y="792000"/>
                    <a:pt x="792000" y="663058"/>
                    <a:pt x="792000" y="504000"/>
                  </a:cubicBezTo>
                  <a:cubicBezTo>
                    <a:pt x="792000" y="344942"/>
                    <a:pt x="663056" y="216000"/>
                    <a:pt x="504000" y="216000"/>
                  </a:cubicBezTo>
                  <a:close/>
                  <a:moveTo>
                    <a:pt x="504000" y="0"/>
                  </a:moveTo>
                  <a:cubicBezTo>
                    <a:pt x="782352" y="0"/>
                    <a:pt x="1008000" y="225648"/>
                    <a:pt x="1008000" y="504000"/>
                  </a:cubicBezTo>
                  <a:cubicBezTo>
                    <a:pt x="1008000" y="538794"/>
                    <a:pt x="1004472" y="572765"/>
                    <a:pt x="997760" y="605574"/>
                  </a:cubicBezTo>
                  <a:lnTo>
                    <a:pt x="981712" y="657274"/>
                  </a:lnTo>
                  <a:lnTo>
                    <a:pt x="1959502" y="1136207"/>
                  </a:lnTo>
                  <a:lnTo>
                    <a:pt x="2017032" y="1066481"/>
                  </a:lnTo>
                  <a:cubicBezTo>
                    <a:pt x="2108236" y="975275"/>
                    <a:pt x="2234236" y="918863"/>
                    <a:pt x="2373412" y="918863"/>
                  </a:cubicBezTo>
                  <a:cubicBezTo>
                    <a:pt x="2443000" y="918863"/>
                    <a:pt x="2509296" y="932966"/>
                    <a:pt x="2569592" y="958470"/>
                  </a:cubicBezTo>
                  <a:lnTo>
                    <a:pt x="2640924" y="997187"/>
                  </a:lnTo>
                  <a:lnTo>
                    <a:pt x="2738788" y="871029"/>
                  </a:lnTo>
                  <a:lnTo>
                    <a:pt x="2725884" y="860382"/>
                  </a:lnTo>
                  <a:cubicBezTo>
                    <a:pt x="2634680" y="769176"/>
                    <a:pt x="2578268" y="643176"/>
                    <a:pt x="2578268" y="504000"/>
                  </a:cubicBezTo>
                  <a:cubicBezTo>
                    <a:pt x="2578268" y="225648"/>
                    <a:pt x="2803916" y="0"/>
                    <a:pt x="3082268" y="0"/>
                  </a:cubicBezTo>
                  <a:cubicBezTo>
                    <a:pt x="3360620" y="0"/>
                    <a:pt x="3586268" y="225648"/>
                    <a:pt x="3586268" y="504000"/>
                  </a:cubicBezTo>
                  <a:cubicBezTo>
                    <a:pt x="3586268" y="782352"/>
                    <a:pt x="3360620" y="1008000"/>
                    <a:pt x="3082268" y="1008000"/>
                  </a:cubicBezTo>
                  <a:cubicBezTo>
                    <a:pt x="3012680" y="1008000"/>
                    <a:pt x="2946384" y="993897"/>
                    <a:pt x="2886088" y="968393"/>
                  </a:cubicBezTo>
                  <a:lnTo>
                    <a:pt x="2857532" y="952894"/>
                  </a:lnTo>
                  <a:lnTo>
                    <a:pt x="2750216" y="1091232"/>
                  </a:lnTo>
                  <a:lnTo>
                    <a:pt x="2791338" y="1141072"/>
                  </a:lnTo>
                  <a:cubicBezTo>
                    <a:pt x="2845680" y="1221511"/>
                    <a:pt x="2877412" y="1318481"/>
                    <a:pt x="2877412" y="1422863"/>
                  </a:cubicBezTo>
                  <a:cubicBezTo>
                    <a:pt x="2877412" y="1596833"/>
                    <a:pt x="2789268" y="1750216"/>
                    <a:pt x="2655204" y="1840788"/>
                  </a:cubicBezTo>
                  <a:lnTo>
                    <a:pt x="2635462" y="1851504"/>
                  </a:lnTo>
                  <a:lnTo>
                    <a:pt x="2960756" y="2605485"/>
                  </a:lnTo>
                  <a:lnTo>
                    <a:pt x="2980692" y="2599296"/>
                  </a:lnTo>
                  <a:cubicBezTo>
                    <a:pt x="3013502" y="2592582"/>
                    <a:pt x="3047472" y="2589056"/>
                    <a:pt x="3082268" y="2589056"/>
                  </a:cubicBezTo>
                  <a:cubicBezTo>
                    <a:pt x="3360620" y="2589056"/>
                    <a:pt x="3586268" y="2814704"/>
                    <a:pt x="3586268" y="3093056"/>
                  </a:cubicBezTo>
                  <a:cubicBezTo>
                    <a:pt x="3586268" y="3371408"/>
                    <a:pt x="3360620" y="3597056"/>
                    <a:pt x="3082268" y="3597056"/>
                  </a:cubicBezTo>
                  <a:cubicBezTo>
                    <a:pt x="2803916" y="3597056"/>
                    <a:pt x="2578268" y="3371408"/>
                    <a:pt x="2578268" y="3093056"/>
                  </a:cubicBezTo>
                  <a:cubicBezTo>
                    <a:pt x="2578268" y="2919086"/>
                    <a:pt x="2666412" y="2765704"/>
                    <a:pt x="2800476" y="2675131"/>
                  </a:cubicBezTo>
                  <a:lnTo>
                    <a:pt x="2827616" y="2660400"/>
                  </a:lnTo>
                  <a:lnTo>
                    <a:pt x="2502980" y="1907934"/>
                  </a:lnTo>
                  <a:lnTo>
                    <a:pt x="2474986" y="1916624"/>
                  </a:lnTo>
                  <a:cubicBezTo>
                    <a:pt x="2442176" y="1923337"/>
                    <a:pt x="2408208" y="1926863"/>
                    <a:pt x="2373412" y="1926863"/>
                  </a:cubicBezTo>
                  <a:lnTo>
                    <a:pt x="2343188" y="1924957"/>
                  </a:lnTo>
                  <a:lnTo>
                    <a:pt x="2267858" y="2197948"/>
                  </a:lnTo>
                  <a:lnTo>
                    <a:pt x="2340028" y="2237120"/>
                  </a:lnTo>
                  <a:cubicBezTo>
                    <a:pt x="2474092" y="2327693"/>
                    <a:pt x="2562236" y="2481075"/>
                    <a:pt x="2562236" y="2655045"/>
                  </a:cubicBezTo>
                  <a:cubicBezTo>
                    <a:pt x="2562236" y="2933397"/>
                    <a:pt x="2336588" y="3159045"/>
                    <a:pt x="2058236" y="3159045"/>
                  </a:cubicBezTo>
                  <a:cubicBezTo>
                    <a:pt x="1779884" y="3159045"/>
                    <a:pt x="1554236" y="2933397"/>
                    <a:pt x="1554236" y="2655045"/>
                  </a:cubicBezTo>
                  <a:cubicBezTo>
                    <a:pt x="1554236" y="2376693"/>
                    <a:pt x="1779884" y="2151045"/>
                    <a:pt x="2058236" y="2151045"/>
                  </a:cubicBezTo>
                  <a:lnTo>
                    <a:pt x="2129440" y="2158223"/>
                  </a:lnTo>
                  <a:lnTo>
                    <a:pt x="2202536" y="1893323"/>
                  </a:lnTo>
                  <a:lnTo>
                    <a:pt x="2133176" y="1866033"/>
                  </a:lnTo>
                  <a:lnTo>
                    <a:pt x="2064396" y="1817154"/>
                  </a:lnTo>
                  <a:lnTo>
                    <a:pt x="1057036" y="2804082"/>
                  </a:lnTo>
                  <a:lnTo>
                    <a:pt x="1062964" y="2811265"/>
                  </a:lnTo>
                  <a:cubicBezTo>
                    <a:pt x="1117308" y="2891704"/>
                    <a:pt x="1149040" y="2988674"/>
                    <a:pt x="1149040" y="3093056"/>
                  </a:cubicBezTo>
                  <a:cubicBezTo>
                    <a:pt x="1149040" y="3371408"/>
                    <a:pt x="923392" y="3597056"/>
                    <a:pt x="645040" y="3597056"/>
                  </a:cubicBezTo>
                  <a:cubicBezTo>
                    <a:pt x="366688" y="3597056"/>
                    <a:pt x="141040" y="3371408"/>
                    <a:pt x="141040" y="3093056"/>
                  </a:cubicBezTo>
                  <a:cubicBezTo>
                    <a:pt x="141040" y="2814704"/>
                    <a:pt x="366688" y="2589056"/>
                    <a:pt x="645040" y="2589056"/>
                  </a:cubicBezTo>
                  <a:cubicBezTo>
                    <a:pt x="749420" y="2589056"/>
                    <a:pt x="846392" y="2620788"/>
                    <a:pt x="926832" y="2675131"/>
                  </a:cubicBezTo>
                  <a:lnTo>
                    <a:pt x="957264" y="2700241"/>
                  </a:lnTo>
                  <a:lnTo>
                    <a:pt x="1963736" y="1714180"/>
                  </a:lnTo>
                  <a:lnTo>
                    <a:pt x="1955488" y="1704654"/>
                  </a:lnTo>
                  <a:lnTo>
                    <a:pt x="1913850" y="1627941"/>
                  </a:lnTo>
                  <a:lnTo>
                    <a:pt x="1017862" y="1795812"/>
                  </a:lnTo>
                  <a:lnTo>
                    <a:pt x="1009032" y="1883390"/>
                  </a:lnTo>
                  <a:cubicBezTo>
                    <a:pt x="962038" y="2113054"/>
                    <a:pt x="758832" y="2285816"/>
                    <a:pt x="515272" y="2285816"/>
                  </a:cubicBezTo>
                  <a:cubicBezTo>
                    <a:pt x="236920" y="2285816"/>
                    <a:pt x="11272" y="2060168"/>
                    <a:pt x="11272" y="1781816"/>
                  </a:cubicBezTo>
                  <a:cubicBezTo>
                    <a:pt x="11272" y="1503464"/>
                    <a:pt x="236920" y="1277816"/>
                    <a:pt x="515272" y="1277816"/>
                  </a:cubicBezTo>
                  <a:cubicBezTo>
                    <a:pt x="724036" y="1277816"/>
                    <a:pt x="903156" y="1404743"/>
                    <a:pt x="979666" y="1585636"/>
                  </a:cubicBezTo>
                  <a:lnTo>
                    <a:pt x="1000444" y="1652570"/>
                  </a:lnTo>
                  <a:lnTo>
                    <a:pt x="1876032" y="1488521"/>
                  </a:lnTo>
                  <a:lnTo>
                    <a:pt x="1869412" y="1422863"/>
                  </a:lnTo>
                  <a:cubicBezTo>
                    <a:pt x="1869412" y="1388069"/>
                    <a:pt x="1872940" y="1354099"/>
                    <a:pt x="1879652" y="1321289"/>
                  </a:cubicBezTo>
                  <a:lnTo>
                    <a:pt x="1896856" y="1265869"/>
                  </a:lnTo>
                  <a:lnTo>
                    <a:pt x="920428" y="787603"/>
                  </a:lnTo>
                  <a:lnTo>
                    <a:pt x="860380" y="860382"/>
                  </a:lnTo>
                  <a:cubicBezTo>
                    <a:pt x="769176" y="951588"/>
                    <a:pt x="643176" y="1008000"/>
                    <a:pt x="504000" y="1008000"/>
                  </a:cubicBezTo>
                  <a:cubicBezTo>
                    <a:pt x="225648" y="1008000"/>
                    <a:pt x="0" y="782352"/>
                    <a:pt x="0" y="504000"/>
                  </a:cubicBezTo>
                  <a:cubicBezTo>
                    <a:pt x="0" y="225648"/>
                    <a:pt x="225648" y="0"/>
                    <a:pt x="504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68C71C56-1CF0-44DF-BBFA-DD17109AB0F7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757212" y="2391977"/>
            <a:ext cx="3727971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Self-directed learning through curated sources (LinkedIn, Coursera, Skillsoft, Cornerstone, etc.).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E32252B-6269-4ACE-A1E7-0EDDE064371F}"/>
              </a:ext>
            </a:extLst>
          </p:cNvPr>
          <p:cNvSpPr>
            <a:spLocks noChangeAspect="1"/>
          </p:cNvSpPr>
          <p:nvPr/>
        </p:nvSpPr>
        <p:spPr>
          <a:xfrm>
            <a:off x="3689940" y="4894889"/>
            <a:ext cx="1008000" cy="1008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4D971443-1AFE-4C6E-B1C9-634F82156B00}"/>
              </a:ext>
            </a:extLst>
          </p:cNvPr>
          <p:cNvSpPr>
            <a:spLocks noChangeAspect="1" noChangeArrowheads="1"/>
          </p:cNvSpPr>
          <p:nvPr>
            <p:custDataLst>
              <p:tags r:id="rId7"/>
            </p:custDataLst>
          </p:nvPr>
        </p:nvSpPr>
        <p:spPr bwMode="auto">
          <a:xfrm flipH="1">
            <a:off x="3850682" y="5033423"/>
            <a:ext cx="671472" cy="742166"/>
          </a:xfrm>
          <a:custGeom>
            <a:avLst/>
            <a:gdLst>
              <a:gd name="connsiteX0" fmla="*/ 1149130 w 3257090"/>
              <a:gd name="connsiteY0" fmla="*/ 792474 h 3600000"/>
              <a:gd name="connsiteX1" fmla="*/ 934553 w 3257090"/>
              <a:gd name="connsiteY1" fmla="*/ 792474 h 3600000"/>
              <a:gd name="connsiteX2" fmla="*/ 929494 w 3257090"/>
              <a:gd name="connsiteY2" fmla="*/ 853547 h 3600000"/>
              <a:gd name="connsiteX3" fmla="*/ 665746 w 3257090"/>
              <a:gd name="connsiteY3" fmla="*/ 1115101 h 3600000"/>
              <a:gd name="connsiteX4" fmla="*/ 401999 w 3257090"/>
              <a:gd name="connsiteY4" fmla="*/ 853547 h 3600000"/>
              <a:gd name="connsiteX5" fmla="*/ 396940 w 3257090"/>
              <a:gd name="connsiteY5" fmla="*/ 792474 h 3600000"/>
              <a:gd name="connsiteX6" fmla="*/ 182362 w 3257090"/>
              <a:gd name="connsiteY6" fmla="*/ 792474 h 3600000"/>
              <a:gd name="connsiteX7" fmla="*/ 0 w 3257090"/>
              <a:gd name="connsiteY7" fmla="*/ 974834 h 3600000"/>
              <a:gd name="connsiteX8" fmla="*/ 0 w 3257090"/>
              <a:gd name="connsiteY8" fmla="*/ 1934863 h 3600000"/>
              <a:gd name="connsiteX9" fmla="*/ 132887 w 3257090"/>
              <a:gd name="connsiteY9" fmla="*/ 2135342 h 3600000"/>
              <a:gd name="connsiteX10" fmla="*/ 139711 w 3257090"/>
              <a:gd name="connsiteY10" fmla="*/ 2136719 h 3600000"/>
              <a:gd name="connsiteX11" fmla="*/ 60588 w 3257090"/>
              <a:gd name="connsiteY11" fmla="*/ 2691960 h 3600000"/>
              <a:gd name="connsiteX12" fmla="*/ 192409 w 3257090"/>
              <a:gd name="connsiteY12" fmla="*/ 2691960 h 3600000"/>
              <a:gd name="connsiteX13" fmla="*/ 192409 w 3257090"/>
              <a:gd name="connsiteY13" fmla="*/ 3385667 h 3600000"/>
              <a:gd name="connsiteX14" fmla="*/ 406743 w 3257090"/>
              <a:gd name="connsiteY14" fmla="*/ 3600000 h 3600000"/>
              <a:gd name="connsiteX15" fmla="*/ 621078 w 3257090"/>
              <a:gd name="connsiteY15" fmla="*/ 3385667 h 3600000"/>
              <a:gd name="connsiteX16" fmla="*/ 621078 w 3257090"/>
              <a:gd name="connsiteY16" fmla="*/ 2691960 h 3600000"/>
              <a:gd name="connsiteX17" fmla="*/ 710414 w 3257090"/>
              <a:gd name="connsiteY17" fmla="*/ 2691960 h 3600000"/>
              <a:gd name="connsiteX18" fmla="*/ 710414 w 3257090"/>
              <a:gd name="connsiteY18" fmla="*/ 3385667 h 3600000"/>
              <a:gd name="connsiteX19" fmla="*/ 924749 w 3257090"/>
              <a:gd name="connsiteY19" fmla="*/ 3600000 h 3600000"/>
              <a:gd name="connsiteX20" fmla="*/ 1139083 w 3257090"/>
              <a:gd name="connsiteY20" fmla="*/ 3385667 h 3600000"/>
              <a:gd name="connsiteX21" fmla="*/ 1139083 w 3257090"/>
              <a:gd name="connsiteY21" fmla="*/ 2691960 h 3600000"/>
              <a:gd name="connsiteX22" fmla="*/ 1270904 w 3257090"/>
              <a:gd name="connsiteY22" fmla="*/ 2691960 h 3600000"/>
              <a:gd name="connsiteX23" fmla="*/ 1191781 w 3257090"/>
              <a:gd name="connsiteY23" fmla="*/ 2136719 h 3600000"/>
              <a:gd name="connsiteX24" fmla="*/ 1198605 w 3257090"/>
              <a:gd name="connsiteY24" fmla="*/ 2135342 h 3600000"/>
              <a:gd name="connsiteX25" fmla="*/ 1331492 w 3257090"/>
              <a:gd name="connsiteY25" fmla="*/ 1934863 h 3600000"/>
              <a:gd name="connsiteX26" fmla="*/ 1331492 w 3257090"/>
              <a:gd name="connsiteY26" fmla="*/ 974834 h 3600000"/>
              <a:gd name="connsiteX27" fmla="*/ 1149130 w 3257090"/>
              <a:gd name="connsiteY27" fmla="*/ 792474 h 3600000"/>
              <a:gd name="connsiteX28" fmla="*/ 3055166 w 3257090"/>
              <a:gd name="connsiteY28" fmla="*/ 736599 h 3600000"/>
              <a:gd name="connsiteX29" fmla="*/ 2836415 w 3257090"/>
              <a:gd name="connsiteY29" fmla="*/ 736599 h 3600000"/>
              <a:gd name="connsiteX30" fmla="*/ 2701800 w 3257090"/>
              <a:gd name="connsiteY30" fmla="*/ 955565 h 3600000"/>
              <a:gd name="connsiteX31" fmla="*/ 2567183 w 3257090"/>
              <a:gd name="connsiteY31" fmla="*/ 736599 h 3600000"/>
              <a:gd name="connsiteX32" fmla="*/ 2432567 w 3257090"/>
              <a:gd name="connsiteY32" fmla="*/ 955565 h 3600000"/>
              <a:gd name="connsiteX33" fmla="*/ 2297952 w 3257090"/>
              <a:gd name="connsiteY33" fmla="*/ 736599 h 3600000"/>
              <a:gd name="connsiteX34" fmla="*/ 2079202 w 3257090"/>
              <a:gd name="connsiteY34" fmla="*/ 736599 h 3600000"/>
              <a:gd name="connsiteX35" fmla="*/ 1877277 w 3257090"/>
              <a:gd name="connsiteY35" fmla="*/ 938721 h 3600000"/>
              <a:gd name="connsiteX36" fmla="*/ 1877277 w 3257090"/>
              <a:gd name="connsiteY36" fmla="*/ 1124001 h 3600000"/>
              <a:gd name="connsiteX37" fmla="*/ 1877277 w 3257090"/>
              <a:gd name="connsiteY37" fmla="*/ 1730367 h 3600000"/>
              <a:gd name="connsiteX38" fmla="*/ 1877277 w 3257090"/>
              <a:gd name="connsiteY38" fmla="*/ 1915647 h 3600000"/>
              <a:gd name="connsiteX39" fmla="*/ 2079202 w 3257090"/>
              <a:gd name="connsiteY39" fmla="*/ 2117769 h 3600000"/>
              <a:gd name="connsiteX40" fmla="*/ 2079202 w 3257090"/>
              <a:gd name="connsiteY40" fmla="*/ 3381034 h 3600000"/>
              <a:gd name="connsiteX41" fmla="*/ 2314778 w 3257090"/>
              <a:gd name="connsiteY41" fmla="*/ 3600000 h 3600000"/>
              <a:gd name="connsiteX42" fmla="*/ 2533529 w 3257090"/>
              <a:gd name="connsiteY42" fmla="*/ 3381034 h 3600000"/>
              <a:gd name="connsiteX43" fmla="*/ 2533529 w 3257090"/>
              <a:gd name="connsiteY43" fmla="*/ 2117769 h 3600000"/>
              <a:gd name="connsiteX44" fmla="*/ 2617664 w 3257090"/>
              <a:gd name="connsiteY44" fmla="*/ 2117769 h 3600000"/>
              <a:gd name="connsiteX45" fmla="*/ 2617664 w 3257090"/>
              <a:gd name="connsiteY45" fmla="*/ 3381034 h 3600000"/>
              <a:gd name="connsiteX46" fmla="*/ 2836415 w 3257090"/>
              <a:gd name="connsiteY46" fmla="*/ 3600000 h 3600000"/>
              <a:gd name="connsiteX47" fmla="*/ 3055166 w 3257090"/>
              <a:gd name="connsiteY47" fmla="*/ 3381034 h 3600000"/>
              <a:gd name="connsiteX48" fmla="*/ 3055166 w 3257090"/>
              <a:gd name="connsiteY48" fmla="*/ 2117769 h 3600000"/>
              <a:gd name="connsiteX49" fmla="*/ 3257090 w 3257090"/>
              <a:gd name="connsiteY49" fmla="*/ 1915647 h 3600000"/>
              <a:gd name="connsiteX50" fmla="*/ 3257090 w 3257090"/>
              <a:gd name="connsiteY50" fmla="*/ 1730367 h 3600000"/>
              <a:gd name="connsiteX51" fmla="*/ 3257090 w 3257090"/>
              <a:gd name="connsiteY51" fmla="*/ 1124001 h 3600000"/>
              <a:gd name="connsiteX52" fmla="*/ 3257090 w 3257090"/>
              <a:gd name="connsiteY52" fmla="*/ 938721 h 3600000"/>
              <a:gd name="connsiteX53" fmla="*/ 3055166 w 3257090"/>
              <a:gd name="connsiteY53" fmla="*/ 736599 h 3600000"/>
              <a:gd name="connsiteX54" fmla="*/ 665746 w 3257090"/>
              <a:gd name="connsiteY54" fmla="*/ 0 h 3600000"/>
              <a:gd name="connsiteX55" fmla="*/ 323838 w 3257090"/>
              <a:gd name="connsiteY55" fmla="*/ 341905 h 3600000"/>
              <a:gd name="connsiteX56" fmla="*/ 665746 w 3257090"/>
              <a:gd name="connsiteY56" fmla="*/ 683810 h 3600000"/>
              <a:gd name="connsiteX57" fmla="*/ 1007653 w 3257090"/>
              <a:gd name="connsiteY57" fmla="*/ 341905 h 3600000"/>
              <a:gd name="connsiteX58" fmla="*/ 665746 w 3257090"/>
              <a:gd name="connsiteY58" fmla="*/ 0 h 3600000"/>
              <a:gd name="connsiteX59" fmla="*/ 2577559 w 3257090"/>
              <a:gd name="connsiteY59" fmla="*/ 0 h 3600000"/>
              <a:gd name="connsiteX60" fmla="*/ 2219637 w 3257090"/>
              <a:gd name="connsiteY60" fmla="*/ 352739 h 3600000"/>
              <a:gd name="connsiteX61" fmla="*/ 2577559 w 3257090"/>
              <a:gd name="connsiteY61" fmla="*/ 705478 h 3600000"/>
              <a:gd name="connsiteX62" fmla="*/ 2935482 w 3257090"/>
              <a:gd name="connsiteY62" fmla="*/ 352739 h 3600000"/>
              <a:gd name="connsiteX63" fmla="*/ 2577559 w 3257090"/>
              <a:gd name="connsiteY63" fmla="*/ 0 h 36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</a:cxnLst>
            <a:rect l="l" t="t" r="r" b="b"/>
            <a:pathLst>
              <a:path w="3257090" h="3600000">
                <a:moveTo>
                  <a:pt x="1149130" y="792474"/>
                </a:moveTo>
                <a:lnTo>
                  <a:pt x="934553" y="792474"/>
                </a:lnTo>
                <a:lnTo>
                  <a:pt x="929494" y="853547"/>
                </a:lnTo>
                <a:cubicBezTo>
                  <a:pt x="904389" y="1002815"/>
                  <a:pt x="795846" y="1115101"/>
                  <a:pt x="665746" y="1115101"/>
                </a:cubicBezTo>
                <a:cubicBezTo>
                  <a:pt x="535647" y="1115101"/>
                  <a:pt x="427104" y="1002815"/>
                  <a:pt x="401999" y="853547"/>
                </a:cubicBezTo>
                <a:lnTo>
                  <a:pt x="396940" y="792474"/>
                </a:lnTo>
                <a:lnTo>
                  <a:pt x="182362" y="792474"/>
                </a:lnTo>
                <a:cubicBezTo>
                  <a:pt x="81646" y="792474"/>
                  <a:pt x="0" y="874119"/>
                  <a:pt x="0" y="974834"/>
                </a:cubicBezTo>
                <a:lnTo>
                  <a:pt x="0" y="1934863"/>
                </a:lnTo>
                <a:cubicBezTo>
                  <a:pt x="0" y="2024986"/>
                  <a:pt x="54796" y="2102312"/>
                  <a:pt x="132887" y="2135342"/>
                </a:cubicBezTo>
                <a:lnTo>
                  <a:pt x="139711" y="2136719"/>
                </a:lnTo>
                <a:lnTo>
                  <a:pt x="60588" y="2691960"/>
                </a:lnTo>
                <a:lnTo>
                  <a:pt x="192409" y="2691960"/>
                </a:lnTo>
                <a:lnTo>
                  <a:pt x="192409" y="3385667"/>
                </a:lnTo>
                <a:cubicBezTo>
                  <a:pt x="192409" y="3504040"/>
                  <a:pt x="288369" y="3600000"/>
                  <a:pt x="406743" y="3600000"/>
                </a:cubicBezTo>
                <a:cubicBezTo>
                  <a:pt x="525117" y="3600000"/>
                  <a:pt x="621078" y="3504040"/>
                  <a:pt x="621078" y="3385667"/>
                </a:cubicBezTo>
                <a:lnTo>
                  <a:pt x="621078" y="2691960"/>
                </a:lnTo>
                <a:lnTo>
                  <a:pt x="710414" y="2691960"/>
                </a:lnTo>
                <a:lnTo>
                  <a:pt x="710414" y="3385667"/>
                </a:lnTo>
                <a:cubicBezTo>
                  <a:pt x="710414" y="3504040"/>
                  <a:pt x="806375" y="3600000"/>
                  <a:pt x="924749" y="3600000"/>
                </a:cubicBezTo>
                <a:cubicBezTo>
                  <a:pt x="1043123" y="3600000"/>
                  <a:pt x="1139083" y="3504040"/>
                  <a:pt x="1139083" y="3385667"/>
                </a:cubicBezTo>
                <a:lnTo>
                  <a:pt x="1139083" y="2691960"/>
                </a:lnTo>
                <a:lnTo>
                  <a:pt x="1270904" y="2691960"/>
                </a:lnTo>
                <a:lnTo>
                  <a:pt x="1191781" y="2136719"/>
                </a:lnTo>
                <a:lnTo>
                  <a:pt x="1198605" y="2135342"/>
                </a:lnTo>
                <a:cubicBezTo>
                  <a:pt x="1276697" y="2102312"/>
                  <a:pt x="1331492" y="2024986"/>
                  <a:pt x="1331492" y="1934863"/>
                </a:cubicBezTo>
                <a:lnTo>
                  <a:pt x="1331492" y="974834"/>
                </a:lnTo>
                <a:cubicBezTo>
                  <a:pt x="1331492" y="874119"/>
                  <a:pt x="1249846" y="792474"/>
                  <a:pt x="1149130" y="792474"/>
                </a:cubicBezTo>
                <a:close/>
                <a:moveTo>
                  <a:pt x="3055166" y="736599"/>
                </a:moveTo>
                <a:cubicBezTo>
                  <a:pt x="2836415" y="736599"/>
                  <a:pt x="2836415" y="736599"/>
                  <a:pt x="2836415" y="736599"/>
                </a:cubicBezTo>
                <a:cubicBezTo>
                  <a:pt x="2701800" y="955565"/>
                  <a:pt x="2701800" y="955565"/>
                  <a:pt x="2701800" y="955565"/>
                </a:cubicBezTo>
                <a:cubicBezTo>
                  <a:pt x="2567183" y="736599"/>
                  <a:pt x="2567183" y="736599"/>
                  <a:pt x="2567183" y="736599"/>
                </a:cubicBezTo>
                <a:cubicBezTo>
                  <a:pt x="2432567" y="955565"/>
                  <a:pt x="2432567" y="955565"/>
                  <a:pt x="2432567" y="955565"/>
                </a:cubicBezTo>
                <a:cubicBezTo>
                  <a:pt x="2297952" y="736599"/>
                  <a:pt x="2297952" y="736599"/>
                  <a:pt x="2297952" y="736599"/>
                </a:cubicBezTo>
                <a:cubicBezTo>
                  <a:pt x="2079202" y="736599"/>
                  <a:pt x="2079202" y="736599"/>
                  <a:pt x="2079202" y="736599"/>
                </a:cubicBezTo>
                <a:cubicBezTo>
                  <a:pt x="1978238" y="736599"/>
                  <a:pt x="1877277" y="837660"/>
                  <a:pt x="1877277" y="938721"/>
                </a:cubicBezTo>
                <a:cubicBezTo>
                  <a:pt x="1877277" y="1124001"/>
                  <a:pt x="1877277" y="1124001"/>
                  <a:pt x="1877277" y="1124001"/>
                </a:cubicBezTo>
                <a:cubicBezTo>
                  <a:pt x="1877277" y="1730367"/>
                  <a:pt x="1877277" y="1730367"/>
                  <a:pt x="1877277" y="1730367"/>
                </a:cubicBezTo>
                <a:cubicBezTo>
                  <a:pt x="1877277" y="1915647"/>
                  <a:pt x="1877277" y="1915647"/>
                  <a:pt x="1877277" y="1915647"/>
                </a:cubicBezTo>
                <a:cubicBezTo>
                  <a:pt x="1877277" y="2033552"/>
                  <a:pt x="1978238" y="2117769"/>
                  <a:pt x="2079202" y="2117769"/>
                </a:cubicBezTo>
                <a:lnTo>
                  <a:pt x="2079202" y="3381034"/>
                </a:lnTo>
                <a:cubicBezTo>
                  <a:pt x="2079202" y="3498939"/>
                  <a:pt x="2180163" y="3600000"/>
                  <a:pt x="2314778" y="3600000"/>
                </a:cubicBezTo>
                <a:cubicBezTo>
                  <a:pt x="2432567" y="3600000"/>
                  <a:pt x="2533529" y="3498939"/>
                  <a:pt x="2533529" y="3381034"/>
                </a:cubicBezTo>
                <a:cubicBezTo>
                  <a:pt x="2533529" y="2117769"/>
                  <a:pt x="2533529" y="2117769"/>
                  <a:pt x="2533529" y="2117769"/>
                </a:cubicBezTo>
                <a:cubicBezTo>
                  <a:pt x="2617664" y="2117769"/>
                  <a:pt x="2617664" y="2117769"/>
                  <a:pt x="2617664" y="2117769"/>
                </a:cubicBezTo>
                <a:cubicBezTo>
                  <a:pt x="2617664" y="3381034"/>
                  <a:pt x="2617664" y="3381034"/>
                  <a:pt x="2617664" y="3381034"/>
                </a:cubicBezTo>
                <a:cubicBezTo>
                  <a:pt x="2617664" y="3498939"/>
                  <a:pt x="2718626" y="3600000"/>
                  <a:pt x="2836415" y="3600000"/>
                </a:cubicBezTo>
                <a:cubicBezTo>
                  <a:pt x="2954204" y="3600000"/>
                  <a:pt x="3055166" y="3498939"/>
                  <a:pt x="3055166" y="3381034"/>
                </a:cubicBezTo>
                <a:cubicBezTo>
                  <a:pt x="3055166" y="2117769"/>
                  <a:pt x="3055166" y="2117769"/>
                  <a:pt x="3055166" y="2117769"/>
                </a:cubicBezTo>
                <a:cubicBezTo>
                  <a:pt x="3172955" y="2117769"/>
                  <a:pt x="3257090" y="2033552"/>
                  <a:pt x="3257090" y="1915647"/>
                </a:cubicBezTo>
                <a:cubicBezTo>
                  <a:pt x="3257090" y="1730367"/>
                  <a:pt x="3257090" y="1730367"/>
                  <a:pt x="3257090" y="1730367"/>
                </a:cubicBezTo>
                <a:cubicBezTo>
                  <a:pt x="3257090" y="1124001"/>
                  <a:pt x="3257090" y="1124001"/>
                  <a:pt x="3257090" y="1124001"/>
                </a:cubicBezTo>
                <a:cubicBezTo>
                  <a:pt x="3257090" y="938721"/>
                  <a:pt x="3257090" y="938721"/>
                  <a:pt x="3257090" y="938721"/>
                </a:cubicBezTo>
                <a:cubicBezTo>
                  <a:pt x="3257090" y="837660"/>
                  <a:pt x="3172955" y="736599"/>
                  <a:pt x="3055166" y="736599"/>
                </a:cubicBezTo>
                <a:close/>
                <a:moveTo>
                  <a:pt x="665746" y="0"/>
                </a:moveTo>
                <a:cubicBezTo>
                  <a:pt x="476915" y="0"/>
                  <a:pt x="323838" y="153076"/>
                  <a:pt x="323838" y="341905"/>
                </a:cubicBezTo>
                <a:cubicBezTo>
                  <a:pt x="323838" y="530734"/>
                  <a:pt x="476915" y="683810"/>
                  <a:pt x="665746" y="683810"/>
                </a:cubicBezTo>
                <a:cubicBezTo>
                  <a:pt x="854576" y="683810"/>
                  <a:pt x="1007653" y="530734"/>
                  <a:pt x="1007653" y="341905"/>
                </a:cubicBezTo>
                <a:cubicBezTo>
                  <a:pt x="1007653" y="153076"/>
                  <a:pt x="854576" y="0"/>
                  <a:pt x="665746" y="0"/>
                </a:cubicBezTo>
                <a:close/>
                <a:moveTo>
                  <a:pt x="2577559" y="0"/>
                </a:moveTo>
                <a:cubicBezTo>
                  <a:pt x="2379884" y="0"/>
                  <a:pt x="2219637" y="157927"/>
                  <a:pt x="2219637" y="352739"/>
                </a:cubicBezTo>
                <a:cubicBezTo>
                  <a:pt x="2219637" y="547551"/>
                  <a:pt x="2379884" y="705478"/>
                  <a:pt x="2577559" y="705478"/>
                </a:cubicBezTo>
                <a:cubicBezTo>
                  <a:pt x="2775234" y="705478"/>
                  <a:pt x="2935482" y="547551"/>
                  <a:pt x="2935482" y="352739"/>
                </a:cubicBezTo>
                <a:cubicBezTo>
                  <a:pt x="2935482" y="157927"/>
                  <a:pt x="2775234" y="0"/>
                  <a:pt x="257755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8CDB31F-EE43-41D9-BC65-E20D47904D5D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4858682" y="4850249"/>
            <a:ext cx="5124562" cy="10972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ＭＳ Ｐゴシック" pitchFamily="34" charset="-128"/>
                <a:cs typeface="Calibri" panose="020B0604020202020204" pitchFamily="34" charset="0"/>
              </a:rPr>
              <a:t>Coaching and Mentoring – particularly for soft skills, having a mentor or team member who will provide feedback and lend experienced suggestions and insights.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368B804-9FB7-4EDC-9E20-82803DFAB43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791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FED2430E-1071-48CC-90D2-688DD619B91F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79408372"/>
              </p:ext>
            </p:extLst>
          </p:nvPr>
        </p:nvGraphicFramePr>
        <p:xfrm>
          <a:off x="2360665" y="1235255"/>
          <a:ext cx="7971975" cy="42744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94395">
                  <a:extLst>
                    <a:ext uri="{9D8B030D-6E8A-4147-A177-3AD203B41FA5}">
                      <a16:colId xmlns:a16="http://schemas.microsoft.com/office/drawing/2014/main" val="250478552"/>
                    </a:ext>
                  </a:extLst>
                </a:gridCol>
                <a:gridCol w="1594395">
                  <a:extLst>
                    <a:ext uri="{9D8B030D-6E8A-4147-A177-3AD203B41FA5}">
                      <a16:colId xmlns:a16="http://schemas.microsoft.com/office/drawing/2014/main" val="482893175"/>
                    </a:ext>
                  </a:extLst>
                </a:gridCol>
                <a:gridCol w="1594395">
                  <a:extLst>
                    <a:ext uri="{9D8B030D-6E8A-4147-A177-3AD203B41FA5}">
                      <a16:colId xmlns:a16="http://schemas.microsoft.com/office/drawing/2014/main" val="736578152"/>
                    </a:ext>
                  </a:extLst>
                </a:gridCol>
                <a:gridCol w="1594395">
                  <a:extLst>
                    <a:ext uri="{9D8B030D-6E8A-4147-A177-3AD203B41FA5}">
                      <a16:colId xmlns:a16="http://schemas.microsoft.com/office/drawing/2014/main" val="1867275972"/>
                    </a:ext>
                  </a:extLst>
                </a:gridCol>
                <a:gridCol w="1594395">
                  <a:extLst>
                    <a:ext uri="{9D8B030D-6E8A-4147-A177-3AD203B41FA5}">
                      <a16:colId xmlns:a16="http://schemas.microsoft.com/office/drawing/2014/main" val="3435168916"/>
                    </a:ext>
                  </a:extLst>
                </a:gridCol>
              </a:tblGrid>
              <a:tr h="322836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dirty="0">
                          <a:solidFill>
                            <a:schemeClr val="bg1"/>
                          </a:solidFill>
                        </a:rPr>
                        <a:t>DevOps Center of Excellence </a:t>
                      </a:r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29293"/>
                  </a:ext>
                </a:extLst>
              </a:tr>
              <a:tr h="541532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Standards and Governance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Process and Techniques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i="0" dirty="0"/>
                        <a:t>Knowledge and Sharing</a:t>
                      </a:r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Reliability and Metrics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Technology Tool Kit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2787009"/>
                  </a:ext>
                </a:extLst>
              </a:tr>
              <a:tr h="1225564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8142017"/>
                  </a:ext>
                </a:extLst>
              </a:tr>
              <a:tr h="322836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dirty="0">
                          <a:solidFill>
                            <a:schemeClr val="bg1"/>
                          </a:solidFill>
                        </a:rPr>
                        <a:t>DevOps Community* of Practice</a:t>
                      </a:r>
                      <a:endParaRPr lang="en-US" sz="1100" b="0" i="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53164396"/>
                  </a:ext>
                </a:extLst>
              </a:tr>
              <a:tr h="684874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i="0" dirty="0"/>
                        <a:t>Standards Alignment and feedback</a:t>
                      </a:r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dirty="0"/>
                        <a:t>Process Use and Contribution</a:t>
                      </a:r>
                      <a:endParaRPr lang="en-US" sz="1100" b="0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i="0" dirty="0"/>
                        <a:t>Knowledge Use and Contribution</a:t>
                      </a:r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Reliability and </a:t>
                      </a:r>
                      <a:br>
                        <a:rPr lang="en-US" sz="1100" dirty="0"/>
                      </a:br>
                      <a:r>
                        <a:rPr lang="en-US" sz="1100" dirty="0"/>
                        <a:t>Metrics Use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dirty="0"/>
                        <a:t>Technology Alignment and Use</a:t>
                      </a:r>
                      <a:endParaRPr lang="en-US" sz="1100" b="1" i="0" dirty="0"/>
                    </a:p>
                  </a:txBody>
                  <a:tcPr marL="68580" marR="68580" marT="34290" marB="3429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76143"/>
                  </a:ext>
                </a:extLst>
              </a:tr>
              <a:tr h="853953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900"/>
                        <a:t>Standards use, performance and feedback</a:t>
                      </a: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900"/>
                        <a:t>Process utilization, exchange of best practices and learnings</a:t>
                      </a: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900"/>
                        <a:t>Utilization of knowledge, exchange of best practices and learning</a:t>
                      </a: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900"/>
                        <a:t>Utilization, exchange of best practices and learning</a:t>
                      </a: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900" dirty="0"/>
                        <a:t>Standard tool utilization, exchange of best practices and learning</a:t>
                      </a:r>
                      <a:endParaRPr lang="en-US" sz="900" b="1" i="1" dirty="0"/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2864117"/>
                  </a:ext>
                </a:extLst>
              </a:tr>
              <a:tr h="322836">
                <a:tc gridSpan="5"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</a:pPr>
                      <a:r>
                        <a:rPr lang="en-US" sz="1100" b="0" dirty="0">
                          <a:solidFill>
                            <a:schemeClr val="bg1"/>
                          </a:solidFill>
                        </a:rPr>
                        <a:t>&lt;Subject&gt; Practitioners</a:t>
                      </a:r>
                      <a:endParaRPr lang="en-US" sz="1100" b="0" i="0" dirty="0">
                        <a:solidFill>
                          <a:schemeClr val="bg1"/>
                        </a:solidFill>
                      </a:endParaRPr>
                    </a:p>
                  </a:txBody>
                  <a:tcPr marL="68580" marR="68580" marT="34290" marB="3429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900" b="1" i="1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sz="1400" b="1" i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1594325"/>
                  </a:ext>
                </a:extLst>
              </a:tr>
            </a:tbl>
          </a:graphicData>
        </a:graphic>
      </p:graphicFrame>
      <p:sp>
        <p:nvSpPr>
          <p:cNvPr id="22" name="Text Placeholder 17">
            <a:extLst>
              <a:ext uri="{FF2B5EF4-FFF2-40B4-BE49-F238E27FC236}">
                <a16:creationId xmlns:a16="http://schemas.microsoft.com/office/drawing/2014/main" id="{41C557A4-AAA6-4C68-9048-D0FC83855CD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714375" y="5631556"/>
            <a:ext cx="9893572" cy="167995"/>
          </a:xfrm>
          <a:prstGeom prst="rect">
            <a:avLst/>
          </a:prstGeom>
        </p:spPr>
        <p:txBody>
          <a:bodyPr vert="horz" lIns="0" tIns="0" rIns="0" bIns="0" rtlCol="0" anchor="b" anchorCtr="0">
            <a:sp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200"/>
              </a:spcBef>
              <a:buClr>
                <a:schemeClr val="tx2">
                  <a:lumMod val="60000"/>
                  <a:lumOff val="40000"/>
                </a:schemeClr>
              </a:buClr>
              <a:buSzPct val="125000"/>
              <a:buFont typeface="Calibri" charset="0"/>
              <a:buNone/>
              <a:defRPr sz="1600" b="0" i="0" kern="1200" baseline="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1pPr>
            <a:lvl2pPr marL="452438" indent="-276225" algn="l" defTabSz="914400" rtl="0" eaLnBrk="1" latinLnBrk="0" hangingPunct="1">
              <a:lnSpc>
                <a:spcPct val="120000"/>
              </a:lnSpc>
              <a:spcBef>
                <a:spcPts val="900"/>
              </a:spcBef>
              <a:buClr>
                <a:schemeClr val="tx2">
                  <a:lumMod val="60000"/>
                  <a:lumOff val="40000"/>
                </a:schemeClr>
              </a:buClr>
              <a:buSzPct val="120000"/>
              <a:buFont typeface="Calibri" panose="020F0502020204030204" pitchFamily="34" charset="0"/>
              <a:buChar char="●"/>
              <a:defRPr sz="1600" b="0" i="0" kern="1200" baseline="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2pPr>
            <a:lvl3pPr marL="715963" indent="-263525" algn="l" defTabSz="914400" rtl="0" eaLnBrk="1" latinLnBrk="0" hangingPunct="1">
              <a:lnSpc>
                <a:spcPct val="120000"/>
              </a:lnSpc>
              <a:spcBef>
                <a:spcPts val="300"/>
              </a:spcBef>
              <a:buClr>
                <a:schemeClr val="tx2">
                  <a:lumMod val="60000"/>
                  <a:lumOff val="40000"/>
                </a:schemeClr>
              </a:buClr>
              <a:buSzPct val="115000"/>
              <a:buFont typeface="Calibri" panose="020F0502020204030204" pitchFamily="34" charset="0"/>
              <a:buChar char="−"/>
              <a:defRPr sz="1600" b="0" i="0" kern="120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3pPr>
            <a:lvl4pPr marL="981075" marR="0" indent="-265113" algn="l" defTabSz="914400" rtl="0" eaLnBrk="1" fontAlgn="auto" latinLnBrk="0" hangingPunct="1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tx2">
                  <a:lumMod val="60000"/>
                  <a:lumOff val="40000"/>
                </a:schemeClr>
              </a:buClr>
              <a:buSzPct val="115000"/>
              <a:buFont typeface="Calibri" panose="020F0502020204030204" pitchFamily="34" charset="0"/>
              <a:buChar char="−"/>
              <a:tabLst/>
              <a:defRPr sz="1600" b="0" i="0" kern="120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4pPr>
            <a:lvl5pPr marL="1255713" indent="-274638" algn="l" defTabSz="914400" rtl="0" eaLnBrk="1" latinLnBrk="0" hangingPunct="1">
              <a:lnSpc>
                <a:spcPct val="120000"/>
              </a:lnSpc>
              <a:spcBef>
                <a:spcPts val="100"/>
              </a:spcBef>
              <a:buClr>
                <a:schemeClr val="tx2">
                  <a:lumMod val="60000"/>
                  <a:lumOff val="40000"/>
                </a:schemeClr>
              </a:buClr>
              <a:buSzPct val="115000"/>
              <a:buFont typeface=".AppleSystemUIFont" charset="-120"/>
              <a:buChar char="−"/>
              <a:defRPr sz="1400" b="0" i="0" kern="1200" baseline="0">
                <a:solidFill>
                  <a:schemeClr val="tx1"/>
                </a:solidFill>
                <a:latin typeface="+mn-lt"/>
                <a:ea typeface="Open Sans" charset="0"/>
                <a:cs typeface="Open Sans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/>
              <a:t>*There may be multiple communities based on subject area (DevOps, Automation, CX/UX design, Product Management, Agile, etc.)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31FA00E-44D9-44DD-85D4-660C70348DB0}"/>
              </a:ext>
            </a:extLst>
          </p:cNvPr>
          <p:cNvCxnSpPr>
            <a:cxnSpLocks/>
          </p:cNvCxnSpPr>
          <p:nvPr>
            <p:custDataLst>
              <p:tags r:id="rId3"/>
            </p:custDataLst>
          </p:nvPr>
        </p:nvCxnSpPr>
        <p:spPr>
          <a:xfrm flipV="1">
            <a:off x="6872612" y="2464981"/>
            <a:ext cx="0" cy="440773"/>
          </a:xfrm>
          <a:prstGeom prst="straightConnector1">
            <a:avLst/>
          </a:prstGeom>
          <a:ln w="12700">
            <a:solidFill>
              <a:schemeClr val="accent1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DC4CF2D8-E2E9-43B8-8C68-AB9B4E1DED52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7240624" y="2423619"/>
            <a:ext cx="1817825" cy="5816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Share/Use, feedback and recommend best practices to CoE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86F288D-982A-4821-9E08-0E5127715A67}"/>
              </a:ext>
            </a:extLst>
          </p:cNvPr>
          <p:cNvCxnSpPr>
            <a:cxnSpLocks/>
          </p:cNvCxnSpPr>
          <p:nvPr>
            <p:custDataLst>
              <p:tags r:id="rId5"/>
            </p:custDataLst>
          </p:nvPr>
        </p:nvCxnSpPr>
        <p:spPr>
          <a:xfrm flipV="1">
            <a:off x="3722544" y="2494082"/>
            <a:ext cx="0" cy="440773"/>
          </a:xfrm>
          <a:prstGeom prst="straightConnector1">
            <a:avLst/>
          </a:prstGeom>
          <a:ln w="12700">
            <a:solidFill>
              <a:schemeClr val="accent1"/>
            </a:solidFill>
            <a:headEnd type="triangle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F4604CC-4751-4098-8AE3-9F20E2202766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3905073" y="2394519"/>
            <a:ext cx="2061360" cy="58169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Expertise who Provide Standards and Guidance; </a:t>
            </a:r>
            <a:br>
              <a:rPr lang="en-US" sz="1400" dirty="0"/>
            </a:br>
            <a:r>
              <a:rPr lang="en-US" sz="1400" dirty="0"/>
              <a:t>teach; coach; show</a:t>
            </a:r>
          </a:p>
        </p:txBody>
      </p:sp>
      <p:sp>
        <p:nvSpPr>
          <p:cNvPr id="36" name="NativeTextbox_ID_40">
            <a:extLst>
              <a:ext uri="{FF2B5EF4-FFF2-40B4-BE49-F238E27FC236}">
                <a16:creationId xmlns:a16="http://schemas.microsoft.com/office/drawing/2014/main" id="{36CF56EA-9949-4C31-99CD-0DFEC1E6AABF}"/>
              </a:ext>
            </a:extLst>
          </p:cNvPr>
          <p:cNvSpPr txBox="1">
            <a:spLocks/>
          </p:cNvSpPr>
          <p:nvPr>
            <p:custDataLst>
              <p:tags r:id="rId7"/>
            </p:custDataLst>
          </p:nvPr>
        </p:nvSpPr>
        <p:spPr bwMode="auto">
          <a:xfrm rot="19185299">
            <a:off x="931433" y="1736920"/>
            <a:ext cx="1119108" cy="23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1pPr>
            <a:lvl2pPr marL="269875" indent="-269875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"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2pPr>
            <a:lvl3pPr marL="466344" indent="-187325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3pPr>
            <a:lvl4pPr marL="65836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4pPr>
            <a:lvl5pPr marL="850392" indent="-192024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tabLst/>
              <a:defRPr sz="14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accent2"/>
                </a:solidFill>
                <a:latin typeface="Comic Sans MS" panose="030F0702030302020204" pitchFamily="66" charset="0"/>
              </a:rPr>
              <a:t>Evangelize!</a:t>
            </a:r>
          </a:p>
        </p:txBody>
      </p:sp>
      <p:sp>
        <p:nvSpPr>
          <p:cNvPr id="37" name="NativeTextbox_ID_40">
            <a:extLst>
              <a:ext uri="{FF2B5EF4-FFF2-40B4-BE49-F238E27FC236}">
                <a16:creationId xmlns:a16="http://schemas.microsoft.com/office/drawing/2014/main" id="{C07EEA1D-F4B1-40D4-ADDD-FCC9D1B43C1B}"/>
              </a:ext>
            </a:extLst>
          </p:cNvPr>
          <p:cNvSpPr txBox="1">
            <a:spLocks/>
          </p:cNvSpPr>
          <p:nvPr>
            <p:custDataLst>
              <p:tags r:id="rId8"/>
            </p:custDataLst>
          </p:nvPr>
        </p:nvSpPr>
        <p:spPr bwMode="auto">
          <a:xfrm rot="19185299">
            <a:off x="1116916" y="3254965"/>
            <a:ext cx="1119108" cy="23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</a:extLst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None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1pPr>
            <a:lvl2pPr marL="269875" indent="-269875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"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2pPr>
            <a:lvl3pPr marL="466344" indent="-187325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3pPr>
            <a:lvl4pPr marL="658368" indent="-1905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4pPr>
            <a:lvl5pPr marL="850392" indent="-192024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>
                  <a:lumMod val="60000"/>
                  <a:lumOff val="40000"/>
                </a:schemeClr>
              </a:buClr>
              <a:buFont typeface="Calibri" panose="020F0502020204030204" pitchFamily="34" charset="0"/>
              <a:buChar char="–"/>
              <a:tabLst/>
              <a:defRPr sz="1400" kern="1200">
                <a:solidFill>
                  <a:schemeClr val="tx1"/>
                </a:solidFill>
                <a:latin typeface="+mn-lt"/>
                <a:ea typeface="Calibri" panose="020B0606030504020204" pitchFamily="34" charset="0"/>
                <a:cs typeface="Calibri" panose="020F05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libri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>
                <a:solidFill>
                  <a:schemeClr val="accent2"/>
                </a:solidFill>
                <a:latin typeface="Comic Sans MS" panose="030F0702030302020204" pitchFamily="66" charset="0"/>
              </a:rPr>
              <a:t>Engage!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C4824C-CE5D-4361-B376-62544A432F2B}"/>
              </a:ext>
            </a:extLst>
          </p:cNvPr>
          <p:cNvSpPr txBox="1"/>
          <p:nvPr/>
        </p:nvSpPr>
        <p:spPr>
          <a:xfrm>
            <a:off x="3935992" y="321453"/>
            <a:ext cx="42490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Healthcare Insurance Company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935699E-69B1-4A82-AA94-EE3F59246E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24537" y="6330603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504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87F6D3-7EF5-42F3-B0EB-9F02212F2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  <p:pic>
        <p:nvPicPr>
          <p:cNvPr id="2" name="Inhaltsplatzhalter 4">
            <a:extLst>
              <a:ext uri="{FF2B5EF4-FFF2-40B4-BE49-F238E27FC236}">
                <a16:creationId xmlns:a16="http://schemas.microsoft.com/office/drawing/2014/main" id="{45F5DA94-B798-43F5-A664-2258B03845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57" b="29977"/>
          <a:stretch/>
        </p:blipFill>
        <p:spPr>
          <a:xfrm>
            <a:off x="1824831" y="4161421"/>
            <a:ext cx="8542338" cy="2536825"/>
          </a:xfrm>
          <a:prstGeom prst="rect">
            <a:avLst/>
          </a:prstGeom>
        </p:spPr>
      </p:pic>
      <p:sp>
        <p:nvSpPr>
          <p:cNvPr id="3" name="Text Box 7">
            <a:extLst>
              <a:ext uri="{FF2B5EF4-FFF2-40B4-BE49-F238E27FC236}">
                <a16:creationId xmlns:a16="http://schemas.microsoft.com/office/drawing/2014/main" id="{E244276B-D0B5-4376-A2F1-3F501FAA75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2542" y="1069783"/>
            <a:ext cx="8794998" cy="2542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2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hlink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1pPr>
            <a:lvl2pPr marL="742950" indent="-28575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2pPr>
            <a:lvl3pPr marL="11430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3pPr>
            <a:lvl4pPr marL="16002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4pPr>
            <a:lvl5pPr marL="2057400" indent="-228600" eaLnBrk="0" hangingPunct="0"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panose="020B0604020202020204" pitchFamily="34" charset="0"/>
                <a:cs typeface="Times New Roman" panose="02020603050405020304" pitchFamily="18" charset="0"/>
              </a:defRPr>
            </a:lvl9pPr>
          </a:lstStyle>
          <a:p>
            <a:r>
              <a:rPr lang="en-US" sz="1800" b="1" dirty="0"/>
              <a:t>DevOps Boot Camp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Safe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Pre-defined scenarios for “practice and learn”, or even self-chosen topics from the participants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Concrete and relevant for DevOps skills and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Select and playact roles – immediate and broad coaching from in-room experts and facilitators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Allows soft skills and behaviors to be both learned and practiced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algn="ctr" eaLnBrk="1" hangingPunct="1">
              <a:spcBef>
                <a:spcPct val="20000"/>
              </a:spcBef>
              <a:buClr>
                <a:srgbClr val="F48B00"/>
              </a:buClr>
              <a:buFont typeface="Wingdings" panose="05000000000000000000" pitchFamily="2" charset="2"/>
              <a:buNone/>
            </a:pPr>
            <a:endParaRPr lang="en-US" altLang="de-DE" sz="12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3EA4C0-5E7D-4E5A-8569-4EA2269DD262}"/>
              </a:ext>
            </a:extLst>
          </p:cNvPr>
          <p:cNvSpPr txBox="1"/>
          <p:nvPr/>
        </p:nvSpPr>
        <p:spPr>
          <a:xfrm>
            <a:off x="4801030" y="292177"/>
            <a:ext cx="25899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Logistics Company</a:t>
            </a:r>
          </a:p>
        </p:txBody>
      </p:sp>
    </p:spTree>
    <p:extLst>
      <p:ext uri="{BB962C8B-B14F-4D97-AF65-F5344CB8AC3E}">
        <p14:creationId xmlns:p14="http://schemas.microsoft.com/office/powerpoint/2010/main" val="1414562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D8DDA6-B4DA-4712-9F85-291A01343A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24"/>
          <a:stretch/>
        </p:blipFill>
        <p:spPr>
          <a:xfrm>
            <a:off x="2788386" y="290514"/>
            <a:ext cx="6619216" cy="636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9196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09545CC8-55E7-4EEB-A8FF-C74FB9E845EB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54418" y="3320186"/>
            <a:ext cx="1886506" cy="1886506"/>
            <a:chOff x="1519877" y="4615408"/>
            <a:chExt cx="1008000" cy="1008000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08F7B9EA-ABC6-44F3-8EE0-79F7C19DE9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19877" y="4615408"/>
              <a:ext cx="1008000" cy="1008000"/>
            </a:xfrm>
            <a:prstGeom prst="ellipse">
              <a:avLst/>
            </a:prstGeom>
            <a:solidFill>
              <a:srgbClr val="A41E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2B5B837-492A-4754-AFA5-1A96972FB0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92924" y="4832128"/>
              <a:ext cx="661906" cy="574560"/>
            </a:xfrm>
            <a:custGeom>
              <a:avLst/>
              <a:gdLst>
                <a:gd name="connsiteX0" fmla="*/ 371223 w 3600000"/>
                <a:gd name="connsiteY0" fmla="*/ 2694874 h 3124966"/>
                <a:gd name="connsiteX1" fmla="*/ 371223 w 3600000"/>
                <a:gd name="connsiteY1" fmla="*/ 2694875 h 3124966"/>
                <a:gd name="connsiteX2" fmla="*/ 371223 w 3600000"/>
                <a:gd name="connsiteY2" fmla="*/ 2694875 h 3124966"/>
                <a:gd name="connsiteX3" fmla="*/ 2323844 w 3600000"/>
                <a:gd name="connsiteY3" fmla="*/ 224077 h 3124966"/>
                <a:gd name="connsiteX4" fmla="*/ 2800368 w 3600000"/>
                <a:gd name="connsiteY4" fmla="*/ 693694 h 3124966"/>
                <a:gd name="connsiteX5" fmla="*/ 2323844 w 3600000"/>
                <a:gd name="connsiteY5" fmla="*/ 1163312 h 3124966"/>
                <a:gd name="connsiteX6" fmla="*/ 1847319 w 3600000"/>
                <a:gd name="connsiteY6" fmla="*/ 693694 h 3124966"/>
                <a:gd name="connsiteX7" fmla="*/ 2323844 w 3600000"/>
                <a:gd name="connsiteY7" fmla="*/ 224077 h 3124966"/>
                <a:gd name="connsiteX8" fmla="*/ 859538 w 3600000"/>
                <a:gd name="connsiteY8" fmla="*/ 532 h 3124966"/>
                <a:gd name="connsiteX9" fmla="*/ 1033228 w 3600000"/>
                <a:gd name="connsiteY9" fmla="*/ 148249 h 3124966"/>
                <a:gd name="connsiteX10" fmla="*/ 1206382 w 3600000"/>
                <a:gd name="connsiteY10" fmla="*/ 2290959 h 3124966"/>
                <a:gd name="connsiteX11" fmla="*/ 1058666 w 3600000"/>
                <a:gd name="connsiteY11" fmla="*/ 2464649 h 3124966"/>
                <a:gd name="connsiteX12" fmla="*/ 884976 w 3600000"/>
                <a:gd name="connsiteY12" fmla="*/ 2316932 h 3124966"/>
                <a:gd name="connsiteX13" fmla="*/ 823946 w 3600000"/>
                <a:gd name="connsiteY13" fmla="*/ 1561718 h 3124966"/>
                <a:gd name="connsiteX14" fmla="*/ 681316 w 3600000"/>
                <a:gd name="connsiteY14" fmla="*/ 1561717 h 3124966"/>
                <a:gd name="connsiteX15" fmla="*/ 681315 w 3600000"/>
                <a:gd name="connsiteY15" fmla="*/ 2610611 h 3124966"/>
                <a:gd name="connsiteX16" fmla="*/ 678801 w 3600000"/>
                <a:gd name="connsiteY16" fmla="*/ 2623065 h 3124966"/>
                <a:gd name="connsiteX17" fmla="*/ 1179625 w 3600000"/>
                <a:gd name="connsiteY17" fmla="*/ 2623065 h 3124966"/>
                <a:gd name="connsiteX18" fmla="*/ 1251435 w 3600000"/>
                <a:gd name="connsiteY18" fmla="*/ 2694875 h 3124966"/>
                <a:gd name="connsiteX19" fmla="*/ 1251434 w 3600000"/>
                <a:gd name="connsiteY19" fmla="*/ 2694875 h 3124966"/>
                <a:gd name="connsiteX20" fmla="*/ 1207576 w 3600000"/>
                <a:gd name="connsiteY20" fmla="*/ 2761042 h 3124966"/>
                <a:gd name="connsiteX21" fmla="*/ 1179629 w 3600000"/>
                <a:gd name="connsiteY21" fmla="*/ 2766684 h 3124966"/>
                <a:gd name="connsiteX22" fmla="*/ 1419143 w 3600000"/>
                <a:gd name="connsiteY22" fmla="*/ 2766684 h 3124966"/>
                <a:gd name="connsiteX23" fmla="*/ 1419143 w 3600000"/>
                <a:gd name="connsiteY23" fmla="*/ 2693044 h 3124966"/>
                <a:gd name="connsiteX24" fmla="*/ 1419143 w 3600000"/>
                <a:gd name="connsiteY24" fmla="*/ 2527793 h 3124966"/>
                <a:gd name="connsiteX25" fmla="*/ 1419143 w 3600000"/>
                <a:gd name="connsiteY25" fmla="*/ 1720510 h 3124966"/>
                <a:gd name="connsiteX26" fmla="*/ 1419143 w 3600000"/>
                <a:gd name="connsiteY26" fmla="*/ 1473839 h 3124966"/>
                <a:gd name="connsiteX27" fmla="*/ 1687977 w 3600000"/>
                <a:gd name="connsiteY27" fmla="*/ 1204744 h 3124966"/>
                <a:gd name="connsiteX28" fmla="*/ 1979213 w 3600000"/>
                <a:gd name="connsiteY28" fmla="*/ 1204744 h 3124966"/>
                <a:gd name="connsiteX29" fmla="*/ 2158435 w 3600000"/>
                <a:gd name="connsiteY29" fmla="*/ 1496264 h 3124966"/>
                <a:gd name="connsiteX30" fmla="*/ 2337658 w 3600000"/>
                <a:gd name="connsiteY30" fmla="*/ 1204744 h 3124966"/>
                <a:gd name="connsiteX31" fmla="*/ 2516880 w 3600000"/>
                <a:gd name="connsiteY31" fmla="*/ 1496264 h 3124966"/>
                <a:gd name="connsiteX32" fmla="*/ 2696101 w 3600000"/>
                <a:gd name="connsiteY32" fmla="*/ 1204744 h 3124966"/>
                <a:gd name="connsiteX33" fmla="*/ 2987338 w 3600000"/>
                <a:gd name="connsiteY33" fmla="*/ 1204744 h 3124966"/>
                <a:gd name="connsiteX34" fmla="*/ 3256172 w 3600000"/>
                <a:gd name="connsiteY34" fmla="*/ 1473839 h 3124966"/>
                <a:gd name="connsiteX35" fmla="*/ 3256172 w 3600000"/>
                <a:gd name="connsiteY35" fmla="*/ 1720510 h 3124966"/>
                <a:gd name="connsiteX36" fmla="*/ 3256172 w 3600000"/>
                <a:gd name="connsiteY36" fmla="*/ 2527793 h 3124966"/>
                <a:gd name="connsiteX37" fmla="*/ 3256172 w 3600000"/>
                <a:gd name="connsiteY37" fmla="*/ 2761457 h 3124966"/>
                <a:gd name="connsiteX38" fmla="*/ 3256172 w 3600000"/>
                <a:gd name="connsiteY38" fmla="*/ 2766684 h 3124966"/>
                <a:gd name="connsiteX39" fmla="*/ 3420859 w 3600000"/>
                <a:gd name="connsiteY39" fmla="*/ 2766684 h 3124966"/>
                <a:gd name="connsiteX40" fmla="*/ 3600000 w 3600000"/>
                <a:gd name="connsiteY40" fmla="*/ 2945825 h 3124966"/>
                <a:gd name="connsiteX41" fmla="*/ 3420859 w 3600000"/>
                <a:gd name="connsiteY41" fmla="*/ 3124966 h 3124966"/>
                <a:gd name="connsiteX42" fmla="*/ 179141 w 3600000"/>
                <a:gd name="connsiteY42" fmla="*/ 3124966 h 3124966"/>
                <a:gd name="connsiteX43" fmla="*/ 0 w 3600000"/>
                <a:gd name="connsiteY43" fmla="*/ 2945825 h 3124966"/>
                <a:gd name="connsiteX44" fmla="*/ 179141 w 3600000"/>
                <a:gd name="connsiteY44" fmla="*/ 2766684 h 3124966"/>
                <a:gd name="connsiteX45" fmla="*/ 443033 w 3600000"/>
                <a:gd name="connsiteY45" fmla="*/ 2766684 h 3124966"/>
                <a:gd name="connsiteX46" fmla="*/ 376866 w 3600000"/>
                <a:gd name="connsiteY46" fmla="*/ 2722826 h 3124966"/>
                <a:gd name="connsiteX47" fmla="*/ 371223 w 3600000"/>
                <a:gd name="connsiteY47" fmla="*/ 2694875 h 3124966"/>
                <a:gd name="connsiteX48" fmla="*/ 376866 w 3600000"/>
                <a:gd name="connsiteY48" fmla="*/ 2666923 h 3124966"/>
                <a:gd name="connsiteX49" fmla="*/ 443033 w 3600000"/>
                <a:gd name="connsiteY49" fmla="*/ 2623065 h 3124966"/>
                <a:gd name="connsiteX50" fmla="*/ 515300 w 3600000"/>
                <a:gd name="connsiteY50" fmla="*/ 2623065 h 3124966"/>
                <a:gd name="connsiteX51" fmla="*/ 512786 w 3600000"/>
                <a:gd name="connsiteY51" fmla="*/ 2610610 h 3124966"/>
                <a:gd name="connsiteX52" fmla="*/ 512786 w 3600000"/>
                <a:gd name="connsiteY52" fmla="*/ 1422137 h 3124966"/>
                <a:gd name="connsiteX53" fmla="*/ 597051 w 3600000"/>
                <a:gd name="connsiteY53" fmla="*/ 1337872 h 3124966"/>
                <a:gd name="connsiteX54" fmla="*/ 674694 w 3600000"/>
                <a:gd name="connsiteY54" fmla="*/ 1389337 h 3124966"/>
                <a:gd name="connsiteX55" fmla="*/ 680501 w 3600000"/>
                <a:gd name="connsiteY55" fmla="*/ 1418098 h 3124966"/>
                <a:gd name="connsiteX56" fmla="*/ 812340 w 3600000"/>
                <a:gd name="connsiteY56" fmla="*/ 1418098 h 3124966"/>
                <a:gd name="connsiteX57" fmla="*/ 711822 w 3600000"/>
                <a:gd name="connsiteY57" fmla="*/ 174222 h 3124966"/>
                <a:gd name="connsiteX58" fmla="*/ 859538 w 3600000"/>
                <a:gd name="connsiteY58" fmla="*/ 532 h 312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3600000" h="3124966">
                  <a:moveTo>
                    <a:pt x="371223" y="2694874"/>
                  </a:moveTo>
                  <a:lnTo>
                    <a:pt x="371223" y="2694875"/>
                  </a:lnTo>
                  <a:lnTo>
                    <a:pt x="371223" y="2694875"/>
                  </a:lnTo>
                  <a:close/>
                  <a:moveTo>
                    <a:pt x="2323844" y="224077"/>
                  </a:moveTo>
                  <a:cubicBezTo>
                    <a:pt x="2587020" y="224077"/>
                    <a:pt x="2800368" y="434333"/>
                    <a:pt x="2800368" y="693694"/>
                  </a:cubicBezTo>
                  <a:cubicBezTo>
                    <a:pt x="2800368" y="953056"/>
                    <a:pt x="2587020" y="1163312"/>
                    <a:pt x="2323844" y="1163312"/>
                  </a:cubicBezTo>
                  <a:cubicBezTo>
                    <a:pt x="2060667" y="1163312"/>
                    <a:pt x="1847319" y="953056"/>
                    <a:pt x="1847319" y="693694"/>
                  </a:cubicBezTo>
                  <a:cubicBezTo>
                    <a:pt x="1847319" y="434333"/>
                    <a:pt x="2060667" y="224077"/>
                    <a:pt x="2323844" y="224077"/>
                  </a:cubicBezTo>
                  <a:close/>
                  <a:moveTo>
                    <a:pt x="859538" y="532"/>
                  </a:moveTo>
                  <a:cubicBezTo>
                    <a:pt x="948292" y="-6640"/>
                    <a:pt x="1026056" y="59495"/>
                    <a:pt x="1033228" y="148249"/>
                  </a:cubicBezTo>
                  <a:lnTo>
                    <a:pt x="1206382" y="2290959"/>
                  </a:lnTo>
                  <a:cubicBezTo>
                    <a:pt x="1213555" y="2379713"/>
                    <a:pt x="1147419" y="2457477"/>
                    <a:pt x="1058666" y="2464649"/>
                  </a:cubicBezTo>
                  <a:cubicBezTo>
                    <a:pt x="969912" y="2471821"/>
                    <a:pt x="892148" y="2405686"/>
                    <a:pt x="884976" y="2316932"/>
                  </a:cubicBezTo>
                  <a:lnTo>
                    <a:pt x="823946" y="1561718"/>
                  </a:lnTo>
                  <a:lnTo>
                    <a:pt x="681316" y="1561717"/>
                  </a:lnTo>
                  <a:lnTo>
                    <a:pt x="681315" y="2610611"/>
                  </a:lnTo>
                  <a:lnTo>
                    <a:pt x="678801" y="2623065"/>
                  </a:lnTo>
                  <a:lnTo>
                    <a:pt x="1179625" y="2623065"/>
                  </a:lnTo>
                  <a:cubicBezTo>
                    <a:pt x="1219285" y="2623065"/>
                    <a:pt x="1251435" y="2655215"/>
                    <a:pt x="1251435" y="2694875"/>
                  </a:cubicBezTo>
                  <a:lnTo>
                    <a:pt x="1251434" y="2694875"/>
                  </a:lnTo>
                  <a:cubicBezTo>
                    <a:pt x="1251434" y="2724620"/>
                    <a:pt x="1233350" y="2750141"/>
                    <a:pt x="1207576" y="2761042"/>
                  </a:cubicBezTo>
                  <a:lnTo>
                    <a:pt x="1179629" y="2766684"/>
                  </a:lnTo>
                  <a:lnTo>
                    <a:pt x="1419143" y="2766684"/>
                  </a:lnTo>
                  <a:lnTo>
                    <a:pt x="1419143" y="2693044"/>
                  </a:lnTo>
                  <a:cubicBezTo>
                    <a:pt x="1419143" y="2527793"/>
                    <a:pt x="1419143" y="2527793"/>
                    <a:pt x="1419143" y="2527793"/>
                  </a:cubicBezTo>
                  <a:cubicBezTo>
                    <a:pt x="1419143" y="1720510"/>
                    <a:pt x="1419143" y="1720510"/>
                    <a:pt x="1419143" y="1720510"/>
                  </a:cubicBezTo>
                  <a:cubicBezTo>
                    <a:pt x="1419143" y="1473839"/>
                    <a:pt x="1419143" y="1473839"/>
                    <a:pt x="1419143" y="1473839"/>
                  </a:cubicBezTo>
                  <a:cubicBezTo>
                    <a:pt x="1419143" y="1339291"/>
                    <a:pt x="1531157" y="1204744"/>
                    <a:pt x="1687977" y="1204744"/>
                  </a:cubicBezTo>
                  <a:cubicBezTo>
                    <a:pt x="1979213" y="1204744"/>
                    <a:pt x="1979213" y="1204744"/>
                    <a:pt x="1979213" y="1204744"/>
                  </a:cubicBezTo>
                  <a:cubicBezTo>
                    <a:pt x="2158435" y="1496264"/>
                    <a:pt x="2158435" y="1496264"/>
                    <a:pt x="2158435" y="1496264"/>
                  </a:cubicBezTo>
                  <a:cubicBezTo>
                    <a:pt x="2337658" y="1204744"/>
                    <a:pt x="2337658" y="1204744"/>
                    <a:pt x="2337658" y="1204744"/>
                  </a:cubicBezTo>
                  <a:cubicBezTo>
                    <a:pt x="2516880" y="1496264"/>
                    <a:pt x="2516880" y="1496264"/>
                    <a:pt x="2516880" y="1496264"/>
                  </a:cubicBezTo>
                  <a:cubicBezTo>
                    <a:pt x="2696101" y="1204744"/>
                    <a:pt x="2696101" y="1204744"/>
                    <a:pt x="2696101" y="1204744"/>
                  </a:cubicBezTo>
                  <a:cubicBezTo>
                    <a:pt x="2987338" y="1204744"/>
                    <a:pt x="2987338" y="1204744"/>
                    <a:pt x="2987338" y="1204744"/>
                  </a:cubicBezTo>
                  <a:cubicBezTo>
                    <a:pt x="3121755" y="1204744"/>
                    <a:pt x="3256172" y="1339291"/>
                    <a:pt x="3256172" y="1473839"/>
                  </a:cubicBezTo>
                  <a:cubicBezTo>
                    <a:pt x="3256172" y="1720510"/>
                    <a:pt x="3256172" y="1720510"/>
                    <a:pt x="3256172" y="1720510"/>
                  </a:cubicBezTo>
                  <a:cubicBezTo>
                    <a:pt x="3256172" y="2527793"/>
                    <a:pt x="3256172" y="2527793"/>
                    <a:pt x="3256172" y="2527793"/>
                  </a:cubicBezTo>
                  <a:cubicBezTo>
                    <a:pt x="3256172" y="2681963"/>
                    <a:pt x="3256172" y="2739777"/>
                    <a:pt x="3256172" y="2761457"/>
                  </a:cubicBezTo>
                  <a:lnTo>
                    <a:pt x="3256172" y="2766684"/>
                  </a:lnTo>
                  <a:lnTo>
                    <a:pt x="3420859" y="2766684"/>
                  </a:lnTo>
                  <a:cubicBezTo>
                    <a:pt x="3519796" y="2766684"/>
                    <a:pt x="3600000" y="2846888"/>
                    <a:pt x="3600000" y="2945825"/>
                  </a:cubicBezTo>
                  <a:cubicBezTo>
                    <a:pt x="3600000" y="3044762"/>
                    <a:pt x="3519796" y="3124966"/>
                    <a:pt x="3420859" y="3124966"/>
                  </a:cubicBezTo>
                  <a:lnTo>
                    <a:pt x="179141" y="3124966"/>
                  </a:lnTo>
                  <a:cubicBezTo>
                    <a:pt x="80204" y="3124966"/>
                    <a:pt x="0" y="3044762"/>
                    <a:pt x="0" y="2945825"/>
                  </a:cubicBezTo>
                  <a:cubicBezTo>
                    <a:pt x="0" y="2846888"/>
                    <a:pt x="80204" y="2766684"/>
                    <a:pt x="179141" y="2766684"/>
                  </a:cubicBezTo>
                  <a:lnTo>
                    <a:pt x="443033" y="2766684"/>
                  </a:lnTo>
                  <a:cubicBezTo>
                    <a:pt x="413288" y="2766684"/>
                    <a:pt x="387767" y="2748600"/>
                    <a:pt x="376866" y="2722826"/>
                  </a:cubicBezTo>
                  <a:lnTo>
                    <a:pt x="371223" y="2694875"/>
                  </a:lnTo>
                  <a:lnTo>
                    <a:pt x="376866" y="2666923"/>
                  </a:lnTo>
                  <a:cubicBezTo>
                    <a:pt x="387767" y="2641150"/>
                    <a:pt x="413288" y="2623065"/>
                    <a:pt x="443033" y="2623065"/>
                  </a:cubicBezTo>
                  <a:lnTo>
                    <a:pt x="515300" y="2623065"/>
                  </a:lnTo>
                  <a:lnTo>
                    <a:pt x="512786" y="2610610"/>
                  </a:lnTo>
                  <a:lnTo>
                    <a:pt x="512786" y="1422137"/>
                  </a:lnTo>
                  <a:cubicBezTo>
                    <a:pt x="512786" y="1375599"/>
                    <a:pt x="550513" y="1337872"/>
                    <a:pt x="597051" y="1337872"/>
                  </a:cubicBezTo>
                  <a:cubicBezTo>
                    <a:pt x="631955" y="1337872"/>
                    <a:pt x="661902" y="1359093"/>
                    <a:pt x="674694" y="1389337"/>
                  </a:cubicBezTo>
                  <a:lnTo>
                    <a:pt x="680501" y="1418098"/>
                  </a:lnTo>
                  <a:lnTo>
                    <a:pt x="812340" y="1418098"/>
                  </a:lnTo>
                  <a:lnTo>
                    <a:pt x="711822" y="174222"/>
                  </a:lnTo>
                  <a:cubicBezTo>
                    <a:pt x="704650" y="85468"/>
                    <a:pt x="770785" y="7705"/>
                    <a:pt x="859538" y="5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D0AC1CB-7683-45E8-A5CF-FA76FDD5FB63}"/>
              </a:ext>
            </a:extLst>
          </p:cNvPr>
          <p:cNvGrpSpPr/>
          <p:nvPr/>
        </p:nvGrpSpPr>
        <p:grpSpPr>
          <a:xfrm>
            <a:off x="9799972" y="3320186"/>
            <a:ext cx="1886506" cy="1886506"/>
            <a:chOff x="9379886" y="3175065"/>
            <a:chExt cx="1886506" cy="188650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911EB68-82EA-45B8-B469-C34F64E8F68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379886" y="3175065"/>
              <a:ext cx="1886506" cy="1886506"/>
            </a:xfrm>
            <a:prstGeom prst="ellipse">
              <a:avLst/>
            </a:prstGeom>
            <a:solidFill>
              <a:srgbClr val="A41E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9FBB880-79AD-4830-A79C-F2B89B93006A}"/>
                </a:ext>
              </a:extLst>
            </p:cNvPr>
            <p:cNvSpPr>
              <a:spLocks noChangeAspect="1"/>
            </p:cNvSpPr>
            <p:nvPr>
              <p:custDataLst>
                <p:tags r:id="rId2"/>
              </p:custDataLst>
            </p:nvPr>
          </p:nvSpPr>
          <p:spPr>
            <a:xfrm>
              <a:off x="9710663" y="3505759"/>
              <a:ext cx="1224951" cy="1225118"/>
            </a:xfrm>
            <a:custGeom>
              <a:avLst/>
              <a:gdLst>
                <a:gd name="connsiteX0" fmla="*/ 2157844 w 3602021"/>
                <a:gd name="connsiteY0" fmla="*/ 794224 h 3602512"/>
                <a:gd name="connsiteX1" fmla="*/ 2699498 w 3602021"/>
                <a:gd name="connsiteY1" fmla="*/ 794224 h 3602512"/>
                <a:gd name="connsiteX2" fmla="*/ 2925800 w 3602021"/>
                <a:gd name="connsiteY2" fmla="*/ 1209516 h 3602512"/>
                <a:gd name="connsiteX3" fmla="*/ 3152101 w 3602021"/>
                <a:gd name="connsiteY3" fmla="*/ 794224 h 3602512"/>
                <a:gd name="connsiteX4" fmla="*/ 3295980 w 3602021"/>
                <a:gd name="connsiteY4" fmla="*/ 794224 h 3602512"/>
                <a:gd name="connsiteX5" fmla="*/ 3295980 w 3602021"/>
                <a:gd name="connsiteY5" fmla="*/ 794986 h 3602512"/>
                <a:gd name="connsiteX6" fmla="*/ 3419662 w 3602021"/>
                <a:gd name="connsiteY6" fmla="*/ 794986 h 3602512"/>
                <a:gd name="connsiteX7" fmla="*/ 3602021 w 3602021"/>
                <a:gd name="connsiteY7" fmla="*/ 977345 h 3602512"/>
                <a:gd name="connsiteX8" fmla="*/ 3602021 w 3602021"/>
                <a:gd name="connsiteY8" fmla="*/ 1937375 h 3602512"/>
                <a:gd name="connsiteX9" fmla="*/ 3469135 w 3602021"/>
                <a:gd name="connsiteY9" fmla="*/ 2137854 h 3602512"/>
                <a:gd name="connsiteX10" fmla="*/ 3409614 w 3602021"/>
                <a:gd name="connsiteY10" fmla="*/ 2149871 h 3602512"/>
                <a:gd name="connsiteX11" fmla="*/ 3409614 w 3602021"/>
                <a:gd name="connsiteY11" fmla="*/ 3388179 h 3602512"/>
                <a:gd name="connsiteX12" fmla="*/ 3195280 w 3602021"/>
                <a:gd name="connsiteY12" fmla="*/ 3602512 h 3602512"/>
                <a:gd name="connsiteX13" fmla="*/ 2980947 w 3602021"/>
                <a:gd name="connsiteY13" fmla="*/ 3388179 h 3602512"/>
                <a:gd name="connsiteX14" fmla="*/ 2980947 w 3602021"/>
                <a:gd name="connsiteY14" fmla="*/ 2154952 h 3602512"/>
                <a:gd name="connsiteX15" fmla="*/ 2891613 w 3602021"/>
                <a:gd name="connsiteY15" fmla="*/ 2154952 h 3602512"/>
                <a:gd name="connsiteX16" fmla="*/ 2891613 w 3602021"/>
                <a:gd name="connsiteY16" fmla="*/ 3388179 h 3602512"/>
                <a:gd name="connsiteX17" fmla="*/ 2677280 w 3602021"/>
                <a:gd name="connsiteY17" fmla="*/ 3602512 h 3602512"/>
                <a:gd name="connsiteX18" fmla="*/ 2462946 w 3602021"/>
                <a:gd name="connsiteY18" fmla="*/ 3388179 h 3602512"/>
                <a:gd name="connsiteX19" fmla="*/ 2462946 w 3602021"/>
                <a:gd name="connsiteY19" fmla="*/ 2149871 h 3602512"/>
                <a:gd name="connsiteX20" fmla="*/ 2403425 w 3602021"/>
                <a:gd name="connsiteY20" fmla="*/ 2137854 h 3602512"/>
                <a:gd name="connsiteX21" fmla="*/ 2402058 w 3602021"/>
                <a:gd name="connsiteY21" fmla="*/ 2137024 h 3602512"/>
                <a:gd name="connsiteX22" fmla="*/ 2313217 w 3602021"/>
                <a:gd name="connsiteY22" fmla="*/ 2137024 h 3602512"/>
                <a:gd name="connsiteX23" fmla="*/ 2157844 w 3602021"/>
                <a:gd name="connsiteY23" fmla="*/ 2137024 h 3602512"/>
                <a:gd name="connsiteX24" fmla="*/ 1841845 w 3602021"/>
                <a:gd name="connsiteY24" fmla="*/ 2137024 h 3602512"/>
                <a:gd name="connsiteX25" fmla="*/ 1841845 w 3602021"/>
                <a:gd name="connsiteY25" fmla="*/ 1504775 h 3602512"/>
                <a:gd name="connsiteX26" fmla="*/ 1750852 w 3602021"/>
                <a:gd name="connsiteY26" fmla="*/ 1504775 h 3602512"/>
                <a:gd name="connsiteX27" fmla="*/ 1641063 w 3602021"/>
                <a:gd name="connsiteY27" fmla="*/ 1561397 h 3602512"/>
                <a:gd name="connsiteX28" fmla="*/ 1500548 w 3602021"/>
                <a:gd name="connsiteY28" fmla="*/ 1420888 h 3602512"/>
                <a:gd name="connsiteX29" fmla="*/ 1641063 w 3602021"/>
                <a:gd name="connsiteY29" fmla="*/ 1280379 h 3602512"/>
                <a:gd name="connsiteX30" fmla="*/ 1750852 w 3602021"/>
                <a:gd name="connsiteY30" fmla="*/ 1337002 h 3602512"/>
                <a:gd name="connsiteX31" fmla="*/ 1841845 w 3602021"/>
                <a:gd name="connsiteY31" fmla="*/ 1337002 h 3602512"/>
                <a:gd name="connsiteX32" fmla="*/ 1841845 w 3602021"/>
                <a:gd name="connsiteY32" fmla="*/ 794844 h 3602512"/>
                <a:gd name="connsiteX33" fmla="*/ 2157844 w 3602021"/>
                <a:gd name="connsiteY33" fmla="*/ 794844 h 3602512"/>
                <a:gd name="connsiteX34" fmla="*/ 182360 w 3602021"/>
                <a:gd name="connsiteY34" fmla="*/ 792474 h 3602512"/>
                <a:gd name="connsiteX35" fmla="*/ 393707 w 3602021"/>
                <a:gd name="connsiteY35" fmla="*/ 792474 h 3602512"/>
                <a:gd name="connsiteX36" fmla="*/ 529490 w 3602021"/>
                <a:gd name="connsiteY36" fmla="*/ 1012879 h 3602512"/>
                <a:gd name="connsiteX37" fmla="*/ 664092 w 3602021"/>
                <a:gd name="connsiteY37" fmla="*/ 794392 h 3602512"/>
                <a:gd name="connsiteX38" fmla="*/ 667392 w 3602021"/>
                <a:gd name="connsiteY38" fmla="*/ 794393 h 3602512"/>
                <a:gd name="connsiteX39" fmla="*/ 801993 w 3602021"/>
                <a:gd name="connsiteY39" fmla="*/ 1012879 h 3602512"/>
                <a:gd name="connsiteX40" fmla="*/ 937776 w 3602021"/>
                <a:gd name="connsiteY40" fmla="*/ 792474 h 3602512"/>
                <a:gd name="connsiteX41" fmla="*/ 1149122 w 3602021"/>
                <a:gd name="connsiteY41" fmla="*/ 792474 h 3602512"/>
                <a:gd name="connsiteX42" fmla="*/ 1159553 w 3602021"/>
                <a:gd name="connsiteY42" fmla="*/ 794580 h 3602512"/>
                <a:gd name="connsiteX43" fmla="*/ 1760441 w 3602021"/>
                <a:gd name="connsiteY43" fmla="*/ 794808 h 3602512"/>
                <a:gd name="connsiteX44" fmla="*/ 1760441 w 3602021"/>
                <a:gd name="connsiteY44" fmla="*/ 1224084 h 3602512"/>
                <a:gd name="connsiteX45" fmla="*/ 1644403 w 3602021"/>
                <a:gd name="connsiteY45" fmla="*/ 1188260 h 3602512"/>
                <a:gd name="connsiteX46" fmla="*/ 1413715 w 3602021"/>
                <a:gd name="connsiteY46" fmla="*/ 1418954 h 3602512"/>
                <a:gd name="connsiteX47" fmla="*/ 1644403 w 3602021"/>
                <a:gd name="connsiteY47" fmla="*/ 1649648 h 3602512"/>
                <a:gd name="connsiteX48" fmla="*/ 1760441 w 3602021"/>
                <a:gd name="connsiteY48" fmla="*/ 1613824 h 3602512"/>
                <a:gd name="connsiteX49" fmla="*/ 1760441 w 3602021"/>
                <a:gd name="connsiteY49" fmla="*/ 2137026 h 3602512"/>
                <a:gd name="connsiteX50" fmla="*/ 1364956 w 3602021"/>
                <a:gd name="connsiteY50" fmla="*/ 2137026 h 3602512"/>
                <a:gd name="connsiteX51" fmla="*/ 1276541 w 3602021"/>
                <a:gd name="connsiteY51" fmla="*/ 2137026 h 3602512"/>
                <a:gd name="connsiteX52" fmla="*/ 1190253 w 3602021"/>
                <a:gd name="connsiteY52" fmla="*/ 2137026 h 3602512"/>
                <a:gd name="connsiteX53" fmla="*/ 1139075 w 3602021"/>
                <a:gd name="connsiteY53" fmla="*/ 2147359 h 3602512"/>
                <a:gd name="connsiteX54" fmla="*/ 1139075 w 3602021"/>
                <a:gd name="connsiteY54" fmla="*/ 3385667 h 3602512"/>
                <a:gd name="connsiteX55" fmla="*/ 924742 w 3602021"/>
                <a:gd name="connsiteY55" fmla="*/ 3600000 h 3602512"/>
                <a:gd name="connsiteX56" fmla="*/ 710408 w 3602021"/>
                <a:gd name="connsiteY56" fmla="*/ 3385667 h 3602512"/>
                <a:gd name="connsiteX57" fmla="*/ 710408 w 3602021"/>
                <a:gd name="connsiteY57" fmla="*/ 2152440 h 3602512"/>
                <a:gd name="connsiteX58" fmla="*/ 621074 w 3602021"/>
                <a:gd name="connsiteY58" fmla="*/ 2152440 h 3602512"/>
                <a:gd name="connsiteX59" fmla="*/ 621074 w 3602021"/>
                <a:gd name="connsiteY59" fmla="*/ 3385667 h 3602512"/>
                <a:gd name="connsiteX60" fmla="*/ 406741 w 3602021"/>
                <a:gd name="connsiteY60" fmla="*/ 3600000 h 3602512"/>
                <a:gd name="connsiteX61" fmla="*/ 192407 w 3602021"/>
                <a:gd name="connsiteY61" fmla="*/ 3385667 h 3602512"/>
                <a:gd name="connsiteX62" fmla="*/ 192407 w 3602021"/>
                <a:gd name="connsiteY62" fmla="*/ 2147359 h 3602512"/>
                <a:gd name="connsiteX63" fmla="*/ 132887 w 3602021"/>
                <a:gd name="connsiteY63" fmla="*/ 2135342 h 3602512"/>
                <a:gd name="connsiteX64" fmla="*/ 0 w 3602021"/>
                <a:gd name="connsiteY64" fmla="*/ 1934863 h 3602512"/>
                <a:gd name="connsiteX65" fmla="*/ 0 w 3602021"/>
                <a:gd name="connsiteY65" fmla="*/ 974833 h 3602512"/>
                <a:gd name="connsiteX66" fmla="*/ 182360 w 3602021"/>
                <a:gd name="connsiteY66" fmla="*/ 792474 h 3602512"/>
                <a:gd name="connsiteX67" fmla="*/ 2936280 w 3602021"/>
                <a:gd name="connsiteY67" fmla="*/ 2512 h 3602512"/>
                <a:gd name="connsiteX68" fmla="*/ 3278185 w 3602021"/>
                <a:gd name="connsiteY68" fmla="*/ 344417 h 3602512"/>
                <a:gd name="connsiteX69" fmla="*/ 2936280 w 3602021"/>
                <a:gd name="connsiteY69" fmla="*/ 686321 h 3602512"/>
                <a:gd name="connsiteX70" fmla="*/ 2594375 w 3602021"/>
                <a:gd name="connsiteY70" fmla="*/ 344417 h 3602512"/>
                <a:gd name="connsiteX71" fmla="*/ 2936280 w 3602021"/>
                <a:gd name="connsiteY71" fmla="*/ 2512 h 3602512"/>
                <a:gd name="connsiteX72" fmla="*/ 665741 w 3602021"/>
                <a:gd name="connsiteY72" fmla="*/ 0 h 3602512"/>
                <a:gd name="connsiteX73" fmla="*/ 1007646 w 3602021"/>
                <a:gd name="connsiteY73" fmla="*/ 341905 h 3602512"/>
                <a:gd name="connsiteX74" fmla="*/ 665741 w 3602021"/>
                <a:gd name="connsiteY74" fmla="*/ 683809 h 3602512"/>
                <a:gd name="connsiteX75" fmla="*/ 323837 w 3602021"/>
                <a:gd name="connsiteY75" fmla="*/ 341905 h 3602512"/>
                <a:gd name="connsiteX76" fmla="*/ 665741 w 3602021"/>
                <a:gd name="connsiteY76" fmla="*/ 0 h 3602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3602021" h="3602512">
                  <a:moveTo>
                    <a:pt x="2157844" y="794224"/>
                  </a:moveTo>
                  <a:lnTo>
                    <a:pt x="2699498" y="794224"/>
                  </a:lnTo>
                  <a:lnTo>
                    <a:pt x="2925800" y="1209516"/>
                  </a:lnTo>
                  <a:lnTo>
                    <a:pt x="3152101" y="794224"/>
                  </a:lnTo>
                  <a:lnTo>
                    <a:pt x="3295980" y="794224"/>
                  </a:lnTo>
                  <a:lnTo>
                    <a:pt x="3295980" y="794986"/>
                  </a:lnTo>
                  <a:lnTo>
                    <a:pt x="3419662" y="794986"/>
                  </a:lnTo>
                  <a:cubicBezTo>
                    <a:pt x="3520376" y="794986"/>
                    <a:pt x="3602021" y="876631"/>
                    <a:pt x="3602021" y="977345"/>
                  </a:cubicBezTo>
                  <a:lnTo>
                    <a:pt x="3602021" y="1937375"/>
                  </a:lnTo>
                  <a:cubicBezTo>
                    <a:pt x="3602021" y="2027498"/>
                    <a:pt x="3547226" y="2104824"/>
                    <a:pt x="3469135" y="2137854"/>
                  </a:cubicBezTo>
                  <a:lnTo>
                    <a:pt x="3409614" y="2149871"/>
                  </a:lnTo>
                  <a:lnTo>
                    <a:pt x="3409614" y="3388179"/>
                  </a:lnTo>
                  <a:cubicBezTo>
                    <a:pt x="3409614" y="3506552"/>
                    <a:pt x="3313654" y="3602512"/>
                    <a:pt x="3195280" y="3602512"/>
                  </a:cubicBezTo>
                  <a:cubicBezTo>
                    <a:pt x="3076908" y="3602512"/>
                    <a:pt x="2980947" y="3506552"/>
                    <a:pt x="2980947" y="3388179"/>
                  </a:cubicBezTo>
                  <a:lnTo>
                    <a:pt x="2980947" y="2154952"/>
                  </a:lnTo>
                  <a:lnTo>
                    <a:pt x="2891613" y="2154952"/>
                  </a:lnTo>
                  <a:lnTo>
                    <a:pt x="2891613" y="3388179"/>
                  </a:lnTo>
                  <a:cubicBezTo>
                    <a:pt x="2891613" y="3506552"/>
                    <a:pt x="2795652" y="3602512"/>
                    <a:pt x="2677280" y="3602512"/>
                  </a:cubicBezTo>
                  <a:cubicBezTo>
                    <a:pt x="2558906" y="3602512"/>
                    <a:pt x="2462946" y="3506552"/>
                    <a:pt x="2462946" y="3388179"/>
                  </a:cubicBezTo>
                  <a:lnTo>
                    <a:pt x="2462946" y="2149871"/>
                  </a:lnTo>
                  <a:lnTo>
                    <a:pt x="2403425" y="2137854"/>
                  </a:lnTo>
                  <a:lnTo>
                    <a:pt x="2402058" y="2137024"/>
                  </a:lnTo>
                  <a:lnTo>
                    <a:pt x="2313217" y="2137024"/>
                  </a:lnTo>
                  <a:lnTo>
                    <a:pt x="2157844" y="2137024"/>
                  </a:lnTo>
                  <a:lnTo>
                    <a:pt x="1841845" y="2137024"/>
                  </a:lnTo>
                  <a:lnTo>
                    <a:pt x="1841845" y="1504775"/>
                  </a:lnTo>
                  <a:lnTo>
                    <a:pt x="1750852" y="1504775"/>
                  </a:lnTo>
                  <a:cubicBezTo>
                    <a:pt x="1727042" y="1539758"/>
                    <a:pt x="1686580" y="1561397"/>
                    <a:pt x="1641063" y="1561397"/>
                  </a:cubicBezTo>
                  <a:cubicBezTo>
                    <a:pt x="1563459" y="1561397"/>
                    <a:pt x="1500548" y="1498491"/>
                    <a:pt x="1500548" y="1420888"/>
                  </a:cubicBezTo>
                  <a:cubicBezTo>
                    <a:pt x="1500548" y="1343286"/>
                    <a:pt x="1563459" y="1280379"/>
                    <a:pt x="1641063" y="1280379"/>
                  </a:cubicBezTo>
                  <a:cubicBezTo>
                    <a:pt x="1686580" y="1280379"/>
                    <a:pt x="1727042" y="1302019"/>
                    <a:pt x="1750852" y="1337002"/>
                  </a:cubicBezTo>
                  <a:lnTo>
                    <a:pt x="1841845" y="1337002"/>
                  </a:lnTo>
                  <a:lnTo>
                    <a:pt x="1841845" y="794844"/>
                  </a:lnTo>
                  <a:lnTo>
                    <a:pt x="2157844" y="794844"/>
                  </a:lnTo>
                  <a:close/>
                  <a:moveTo>
                    <a:pt x="182360" y="792474"/>
                  </a:moveTo>
                  <a:lnTo>
                    <a:pt x="393707" y="792474"/>
                  </a:lnTo>
                  <a:lnTo>
                    <a:pt x="529490" y="1012879"/>
                  </a:lnTo>
                  <a:lnTo>
                    <a:pt x="664092" y="794392"/>
                  </a:lnTo>
                  <a:lnTo>
                    <a:pt x="667392" y="794393"/>
                  </a:lnTo>
                  <a:lnTo>
                    <a:pt x="801993" y="1012879"/>
                  </a:lnTo>
                  <a:lnTo>
                    <a:pt x="937776" y="792474"/>
                  </a:lnTo>
                  <a:lnTo>
                    <a:pt x="1149122" y="792474"/>
                  </a:lnTo>
                  <a:lnTo>
                    <a:pt x="1159553" y="794580"/>
                  </a:lnTo>
                  <a:lnTo>
                    <a:pt x="1760441" y="794808"/>
                  </a:lnTo>
                  <a:lnTo>
                    <a:pt x="1760441" y="1224084"/>
                  </a:lnTo>
                  <a:cubicBezTo>
                    <a:pt x="1727917" y="1200103"/>
                    <a:pt x="1687544" y="1188260"/>
                    <a:pt x="1644403" y="1188260"/>
                  </a:cubicBezTo>
                  <a:cubicBezTo>
                    <a:pt x="1516998" y="1188260"/>
                    <a:pt x="1413715" y="1291547"/>
                    <a:pt x="1413715" y="1418954"/>
                  </a:cubicBezTo>
                  <a:cubicBezTo>
                    <a:pt x="1413715" y="1546363"/>
                    <a:pt x="1516998" y="1649648"/>
                    <a:pt x="1644403" y="1649648"/>
                  </a:cubicBezTo>
                  <a:cubicBezTo>
                    <a:pt x="1687544" y="1649648"/>
                    <a:pt x="1727917" y="1637806"/>
                    <a:pt x="1760441" y="1613824"/>
                  </a:cubicBezTo>
                  <a:lnTo>
                    <a:pt x="1760441" y="2137026"/>
                  </a:lnTo>
                  <a:lnTo>
                    <a:pt x="1364956" y="2137026"/>
                  </a:lnTo>
                  <a:lnTo>
                    <a:pt x="1276541" y="2137026"/>
                  </a:lnTo>
                  <a:lnTo>
                    <a:pt x="1190253" y="2137026"/>
                  </a:lnTo>
                  <a:lnTo>
                    <a:pt x="1139075" y="2147359"/>
                  </a:lnTo>
                  <a:lnTo>
                    <a:pt x="1139075" y="3385667"/>
                  </a:lnTo>
                  <a:cubicBezTo>
                    <a:pt x="1139075" y="3504040"/>
                    <a:pt x="1043115" y="3600000"/>
                    <a:pt x="924742" y="3600000"/>
                  </a:cubicBezTo>
                  <a:cubicBezTo>
                    <a:pt x="806368" y="3600000"/>
                    <a:pt x="710408" y="3504040"/>
                    <a:pt x="710408" y="3385667"/>
                  </a:cubicBezTo>
                  <a:lnTo>
                    <a:pt x="710408" y="2152440"/>
                  </a:lnTo>
                  <a:lnTo>
                    <a:pt x="621074" y="2152440"/>
                  </a:lnTo>
                  <a:lnTo>
                    <a:pt x="621074" y="3385667"/>
                  </a:lnTo>
                  <a:cubicBezTo>
                    <a:pt x="621074" y="3504040"/>
                    <a:pt x="525114" y="3600000"/>
                    <a:pt x="406741" y="3600000"/>
                  </a:cubicBezTo>
                  <a:cubicBezTo>
                    <a:pt x="288368" y="3600000"/>
                    <a:pt x="192407" y="3504040"/>
                    <a:pt x="192407" y="3385667"/>
                  </a:cubicBezTo>
                  <a:lnTo>
                    <a:pt x="192407" y="2147359"/>
                  </a:lnTo>
                  <a:lnTo>
                    <a:pt x="132887" y="2135342"/>
                  </a:lnTo>
                  <a:cubicBezTo>
                    <a:pt x="54795" y="2102312"/>
                    <a:pt x="0" y="2024986"/>
                    <a:pt x="0" y="1934863"/>
                  </a:cubicBezTo>
                  <a:lnTo>
                    <a:pt x="0" y="974833"/>
                  </a:lnTo>
                  <a:cubicBezTo>
                    <a:pt x="0" y="874119"/>
                    <a:pt x="81646" y="792474"/>
                    <a:pt x="182360" y="792474"/>
                  </a:cubicBezTo>
                  <a:close/>
                  <a:moveTo>
                    <a:pt x="2936280" y="2512"/>
                  </a:moveTo>
                  <a:cubicBezTo>
                    <a:pt x="3125109" y="2512"/>
                    <a:pt x="3278185" y="155588"/>
                    <a:pt x="3278185" y="344417"/>
                  </a:cubicBezTo>
                  <a:cubicBezTo>
                    <a:pt x="3278185" y="533245"/>
                    <a:pt x="3125109" y="686321"/>
                    <a:pt x="2936280" y="686321"/>
                  </a:cubicBezTo>
                  <a:cubicBezTo>
                    <a:pt x="2747451" y="686321"/>
                    <a:pt x="2594375" y="533245"/>
                    <a:pt x="2594375" y="344417"/>
                  </a:cubicBezTo>
                  <a:cubicBezTo>
                    <a:pt x="2594375" y="155588"/>
                    <a:pt x="2747451" y="2512"/>
                    <a:pt x="2936280" y="2512"/>
                  </a:cubicBezTo>
                  <a:close/>
                  <a:moveTo>
                    <a:pt x="665741" y="0"/>
                  </a:moveTo>
                  <a:cubicBezTo>
                    <a:pt x="854570" y="0"/>
                    <a:pt x="1007646" y="153076"/>
                    <a:pt x="1007646" y="341905"/>
                  </a:cubicBezTo>
                  <a:cubicBezTo>
                    <a:pt x="1007646" y="530733"/>
                    <a:pt x="854570" y="683809"/>
                    <a:pt x="665741" y="683809"/>
                  </a:cubicBezTo>
                  <a:cubicBezTo>
                    <a:pt x="476912" y="683809"/>
                    <a:pt x="323837" y="530733"/>
                    <a:pt x="323837" y="341905"/>
                  </a:cubicBezTo>
                  <a:cubicBezTo>
                    <a:pt x="323837" y="153076"/>
                    <a:pt x="476912" y="0"/>
                    <a:pt x="66574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35" name="Arrow: Striped Right 34">
            <a:extLst>
              <a:ext uri="{FF2B5EF4-FFF2-40B4-BE49-F238E27FC236}">
                <a16:creationId xmlns:a16="http://schemas.microsoft.com/office/drawing/2014/main" id="{1FC34966-150E-4EE1-BC4D-9CD608394E6F}"/>
              </a:ext>
            </a:extLst>
          </p:cNvPr>
          <p:cNvSpPr/>
          <p:nvPr/>
        </p:nvSpPr>
        <p:spPr>
          <a:xfrm>
            <a:off x="8786833" y="4048891"/>
            <a:ext cx="689275" cy="683735"/>
          </a:xfrm>
          <a:prstGeom prst="stripedRight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A4BFC63-FE0D-4E57-ACEB-7858269E781F}"/>
              </a:ext>
            </a:extLst>
          </p:cNvPr>
          <p:cNvGrpSpPr/>
          <p:nvPr/>
        </p:nvGrpSpPr>
        <p:grpSpPr>
          <a:xfrm>
            <a:off x="402496" y="940172"/>
            <a:ext cx="5452937" cy="2909528"/>
            <a:chOff x="402496" y="940172"/>
            <a:chExt cx="5452937" cy="2909528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473C183-85DE-42E1-BD33-3E10C46F6A0C}"/>
                </a:ext>
              </a:extLst>
            </p:cNvPr>
            <p:cNvGrpSpPr/>
            <p:nvPr/>
          </p:nvGrpSpPr>
          <p:grpSpPr>
            <a:xfrm>
              <a:off x="402496" y="1627155"/>
              <a:ext cx="565091" cy="2222545"/>
              <a:chOff x="1500995" y="1570015"/>
              <a:chExt cx="1104181" cy="4054412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F1B2D95A-8C71-4DF7-AB07-2210DAE706CE}"/>
                  </a:ext>
                </a:extLst>
              </p:cNvPr>
              <p:cNvGrpSpPr/>
              <p:nvPr/>
            </p:nvGrpSpPr>
            <p:grpSpPr>
              <a:xfrm>
                <a:off x="1500995" y="1794298"/>
                <a:ext cx="1104181" cy="3830129"/>
                <a:chOff x="1500995" y="1794298"/>
                <a:chExt cx="1104181" cy="3830129"/>
              </a:xfrm>
            </p:grpSpPr>
            <p:sp>
              <p:nvSpPr>
                <p:cNvPr id="2" name="Rectangle: Rounded Corners 1">
                  <a:extLst>
                    <a:ext uri="{FF2B5EF4-FFF2-40B4-BE49-F238E27FC236}">
                      <a16:creationId xmlns:a16="http://schemas.microsoft.com/office/drawing/2014/main" id="{53B22B78-6F97-440E-B4D5-CA951B44243C}"/>
                    </a:ext>
                  </a:extLst>
                </p:cNvPr>
                <p:cNvSpPr/>
                <p:nvPr/>
              </p:nvSpPr>
              <p:spPr>
                <a:xfrm>
                  <a:off x="1630392" y="2622434"/>
                  <a:ext cx="845389" cy="3001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Oval 3">
                  <a:extLst>
                    <a:ext uri="{FF2B5EF4-FFF2-40B4-BE49-F238E27FC236}">
                      <a16:creationId xmlns:a16="http://schemas.microsoft.com/office/drawing/2014/main" id="{66DCE920-FFAB-4652-A595-8F4EE319A1C4}"/>
                    </a:ext>
                  </a:extLst>
                </p:cNvPr>
                <p:cNvSpPr/>
                <p:nvPr/>
              </p:nvSpPr>
              <p:spPr>
                <a:xfrm>
                  <a:off x="1500995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58C78EA1-779E-4830-8A93-5C9183AD14BD}"/>
                  </a:ext>
                </a:extLst>
              </p:cNvPr>
              <p:cNvSpPr/>
              <p:nvPr/>
            </p:nvSpPr>
            <p:spPr>
              <a:xfrm>
                <a:off x="1500995" y="1570015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24AE21E-3810-40BE-B1E9-D51DE2AABA48}"/>
                </a:ext>
              </a:extLst>
            </p:cNvPr>
            <p:cNvGrpSpPr/>
            <p:nvPr/>
          </p:nvGrpSpPr>
          <p:grpSpPr>
            <a:xfrm>
              <a:off x="1500210" y="1589391"/>
              <a:ext cx="1599434" cy="2222545"/>
              <a:chOff x="3983617" y="1570015"/>
              <a:chExt cx="3125278" cy="4054412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915D9579-E7E0-4FBD-9254-65E9348FA6C9}"/>
                  </a:ext>
                </a:extLst>
              </p:cNvPr>
              <p:cNvGrpSpPr/>
              <p:nvPr/>
            </p:nvGrpSpPr>
            <p:grpSpPr>
              <a:xfrm>
                <a:off x="4991819" y="1794298"/>
                <a:ext cx="1104181" cy="3830129"/>
                <a:chOff x="1500995" y="1794298"/>
                <a:chExt cx="1104181" cy="3830129"/>
              </a:xfrm>
            </p:grpSpPr>
            <p:sp>
              <p:nvSpPr>
                <p:cNvPr id="7" name="Rectangle: Rounded Corners 6">
                  <a:extLst>
                    <a:ext uri="{FF2B5EF4-FFF2-40B4-BE49-F238E27FC236}">
                      <a16:creationId xmlns:a16="http://schemas.microsoft.com/office/drawing/2014/main" id="{B352374B-3333-4B61-A0B7-1F9FB0E699ED}"/>
                    </a:ext>
                  </a:extLst>
                </p:cNvPr>
                <p:cNvSpPr/>
                <p:nvPr/>
              </p:nvSpPr>
              <p:spPr>
                <a:xfrm>
                  <a:off x="1630392" y="2622434"/>
                  <a:ext cx="845389" cy="3001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Oval 7">
                  <a:extLst>
                    <a:ext uri="{FF2B5EF4-FFF2-40B4-BE49-F238E27FC236}">
                      <a16:creationId xmlns:a16="http://schemas.microsoft.com/office/drawing/2014/main" id="{BF5FED6F-3C47-421C-97DA-8DCED8417A09}"/>
                    </a:ext>
                  </a:extLst>
                </p:cNvPr>
                <p:cNvSpPr/>
                <p:nvPr/>
              </p:nvSpPr>
              <p:spPr>
                <a:xfrm>
                  <a:off x="1500995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5971047F-24C9-476E-871C-B8DE0691B54D}"/>
                  </a:ext>
                </a:extLst>
              </p:cNvPr>
              <p:cNvSpPr/>
              <p:nvPr/>
            </p:nvSpPr>
            <p:spPr>
              <a:xfrm>
                <a:off x="4991819" y="1570015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5CE54F9F-1270-44AC-B0CD-A0D79F2A25B1}"/>
                  </a:ext>
                </a:extLst>
              </p:cNvPr>
              <p:cNvSpPr/>
              <p:nvPr/>
            </p:nvSpPr>
            <p:spPr>
              <a:xfrm rot="16200000">
                <a:off x="6391466" y="2297502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id="{685EACCC-0EF6-4BEE-B32E-B6D73A92BED3}"/>
                  </a:ext>
                </a:extLst>
              </p:cNvPr>
              <p:cNvSpPr/>
              <p:nvPr/>
            </p:nvSpPr>
            <p:spPr>
              <a:xfrm rot="16200000">
                <a:off x="4370371" y="2297502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C64536B-F61D-49D5-938C-B7AEC877688F}"/>
                </a:ext>
              </a:extLst>
            </p:cNvPr>
            <p:cNvGrpSpPr/>
            <p:nvPr/>
          </p:nvGrpSpPr>
          <p:grpSpPr>
            <a:xfrm>
              <a:off x="3453430" y="1608308"/>
              <a:ext cx="1599434" cy="2203628"/>
              <a:chOff x="7936662" y="1604524"/>
              <a:chExt cx="3125278" cy="4019903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65105F8-7F52-4DD4-96CB-8927C553ED00}"/>
                  </a:ext>
                </a:extLst>
              </p:cNvPr>
              <p:cNvGrpSpPr/>
              <p:nvPr/>
            </p:nvGrpSpPr>
            <p:grpSpPr>
              <a:xfrm>
                <a:off x="8942718" y="1794298"/>
                <a:ext cx="1104181" cy="3830129"/>
                <a:chOff x="8942720" y="1794298"/>
                <a:chExt cx="1104181" cy="3830129"/>
              </a:xfrm>
            </p:grpSpPr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8B77B4AF-1543-4BB6-8666-B33E74D821CB}"/>
                    </a:ext>
                  </a:extLst>
                </p:cNvPr>
                <p:cNvSpPr/>
                <p:nvPr/>
              </p:nvSpPr>
              <p:spPr>
                <a:xfrm>
                  <a:off x="9106623" y="2605185"/>
                  <a:ext cx="330675" cy="3019242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43CABE7E-F65B-4B1C-8BA7-203C3F6FCA0E}"/>
                    </a:ext>
                  </a:extLst>
                </p:cNvPr>
                <p:cNvSpPr/>
                <p:nvPr/>
              </p:nvSpPr>
              <p:spPr>
                <a:xfrm>
                  <a:off x="9525003" y="2596565"/>
                  <a:ext cx="330675" cy="3019242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71E624F8-234D-44B5-9B18-EFBBAC72600B}"/>
                    </a:ext>
                  </a:extLst>
                </p:cNvPr>
                <p:cNvSpPr/>
                <p:nvPr/>
              </p:nvSpPr>
              <p:spPr>
                <a:xfrm>
                  <a:off x="8942720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E4BAB592-385E-422D-B986-85CA15EC50E4}"/>
                  </a:ext>
                </a:extLst>
              </p:cNvPr>
              <p:cNvSpPr/>
              <p:nvPr/>
            </p:nvSpPr>
            <p:spPr>
              <a:xfrm>
                <a:off x="8942719" y="1604524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0BC3B9F5-4409-4575-8E27-D3B06E5F401D}"/>
                  </a:ext>
                </a:extLst>
              </p:cNvPr>
              <p:cNvSpPr/>
              <p:nvPr/>
            </p:nvSpPr>
            <p:spPr>
              <a:xfrm rot="16200000">
                <a:off x="10344511" y="2307566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84EF14B1-408F-44AF-8C93-7344AA11BC4A}"/>
                  </a:ext>
                </a:extLst>
              </p:cNvPr>
              <p:cNvSpPr/>
              <p:nvPr/>
            </p:nvSpPr>
            <p:spPr>
              <a:xfrm rot="16200000">
                <a:off x="8323416" y="2307566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Arrow: Striped Right 32">
              <a:extLst>
                <a:ext uri="{FF2B5EF4-FFF2-40B4-BE49-F238E27FC236}">
                  <a16:creationId xmlns:a16="http://schemas.microsoft.com/office/drawing/2014/main" id="{11DD3845-726E-44C4-B0DC-7A5D7A888AE2}"/>
                </a:ext>
              </a:extLst>
            </p:cNvPr>
            <p:cNvSpPr/>
            <p:nvPr/>
          </p:nvSpPr>
          <p:spPr>
            <a:xfrm>
              <a:off x="1164631" y="2730324"/>
              <a:ext cx="689275" cy="683735"/>
            </a:xfrm>
            <a:prstGeom prst="stripedRight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Arrow: Striped Right 33">
              <a:extLst>
                <a:ext uri="{FF2B5EF4-FFF2-40B4-BE49-F238E27FC236}">
                  <a16:creationId xmlns:a16="http://schemas.microsoft.com/office/drawing/2014/main" id="{6A913CB6-DC84-4B3F-9AE3-CE4CDAD5232F}"/>
                </a:ext>
              </a:extLst>
            </p:cNvPr>
            <p:cNvSpPr/>
            <p:nvPr/>
          </p:nvSpPr>
          <p:spPr>
            <a:xfrm>
              <a:off x="2938979" y="2734128"/>
              <a:ext cx="689275" cy="683735"/>
            </a:xfrm>
            <a:prstGeom prst="stripedRight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3B469B90-1BB3-408F-AA91-4BD00AD7F6ED}"/>
                </a:ext>
              </a:extLst>
            </p:cNvPr>
            <p:cNvCxnSpPr>
              <a:cxnSpLocks/>
            </p:cNvCxnSpPr>
            <p:nvPr/>
          </p:nvCxnSpPr>
          <p:spPr>
            <a:xfrm>
              <a:off x="5461627" y="1430529"/>
              <a:ext cx="0" cy="241917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2D6894BD-9014-471D-84A0-F7538C0442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76350" y="1361519"/>
              <a:ext cx="3676514" cy="669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0C56F72-8986-4BF4-879C-8A8D6505B9E4}"/>
                </a:ext>
              </a:extLst>
            </p:cNvPr>
            <p:cNvSpPr txBox="1"/>
            <p:nvPr/>
          </p:nvSpPr>
          <p:spPr>
            <a:xfrm>
              <a:off x="2065301" y="940172"/>
              <a:ext cx="25939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Wide (Breadth of Skill)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583A50B-3CA7-45DE-8454-23FFA350A792}"/>
                </a:ext>
              </a:extLst>
            </p:cNvPr>
            <p:cNvSpPr txBox="1"/>
            <p:nvPr/>
          </p:nvSpPr>
          <p:spPr>
            <a:xfrm rot="5400000">
              <a:off x="4417699" y="2353538"/>
              <a:ext cx="24753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Deep  (Depth of Skill)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78478444-84B6-40F0-A7B8-3CF3B11B2F7F}"/>
              </a:ext>
            </a:extLst>
          </p:cNvPr>
          <p:cNvSpPr txBox="1"/>
          <p:nvPr/>
        </p:nvSpPr>
        <p:spPr>
          <a:xfrm>
            <a:off x="6693961" y="5465269"/>
            <a:ext cx="19336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Hard (Technical)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3EA11BE-5E9B-447A-9FA2-334E3BEC3E58}"/>
              </a:ext>
            </a:extLst>
          </p:cNvPr>
          <p:cNvSpPr txBox="1"/>
          <p:nvPr/>
        </p:nvSpPr>
        <p:spPr>
          <a:xfrm>
            <a:off x="9834153" y="5465269"/>
            <a:ext cx="22779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Soft (Interpersonal)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545AEBF8-233C-439B-AE01-778E2DAC65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4537" y="6330603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880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D4F6B-9DDB-4553-A098-2AE9D8D28B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78433" y="2860714"/>
            <a:ext cx="4917567" cy="3673484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Everything as Code</a:t>
            </a:r>
          </a:p>
          <a:p>
            <a:r>
              <a:rPr lang="en-US" dirty="0">
                <a:solidFill>
                  <a:schemeClr val="accent1"/>
                </a:solidFill>
              </a:rPr>
              <a:t>Small teams = more skills per team member</a:t>
            </a:r>
          </a:p>
          <a:p>
            <a:r>
              <a:rPr lang="en-US" dirty="0">
                <a:solidFill>
                  <a:schemeClr val="accent1"/>
                </a:solidFill>
              </a:rPr>
              <a:t>Diversity = innovation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BAFEB0-7486-450D-B502-09E133880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8433" y="989161"/>
            <a:ext cx="9339937" cy="651750"/>
          </a:xfrm>
        </p:spPr>
        <p:txBody>
          <a:bodyPr/>
          <a:lstStyle/>
          <a:p>
            <a:r>
              <a:rPr lang="en-US" dirty="0"/>
              <a:t>Why the Shift?</a:t>
            </a:r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373E2652-4F9E-444D-8F8A-4DC4F6940FDC}"/>
              </a:ext>
            </a:extLst>
          </p:cNvPr>
          <p:cNvSpPr txBox="1">
            <a:spLocks/>
          </p:cNvSpPr>
          <p:nvPr/>
        </p:nvSpPr>
        <p:spPr>
          <a:xfrm>
            <a:off x="6729551" y="2860714"/>
            <a:ext cx="4917567" cy="36734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A41E8F"/>
                </a:solidFill>
              </a:rPr>
              <a:t>Team collaboration critical to DevOps</a:t>
            </a:r>
          </a:p>
          <a:p>
            <a:r>
              <a:rPr lang="en-US" dirty="0">
                <a:solidFill>
                  <a:srgbClr val="A41E8F"/>
                </a:solidFill>
              </a:rPr>
              <a:t>Productivity &amp; long-term success</a:t>
            </a:r>
          </a:p>
          <a:p>
            <a:r>
              <a:rPr lang="en-US" dirty="0">
                <a:solidFill>
                  <a:srgbClr val="A41E8F"/>
                </a:solidFill>
              </a:rPr>
              <a:t>Diversity requires EQ</a:t>
            </a:r>
          </a:p>
          <a:p>
            <a:endParaRPr lang="en-US" dirty="0"/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B97409F5-3FC6-4C97-800D-3F00C64C838D}"/>
              </a:ext>
            </a:extLst>
          </p:cNvPr>
          <p:cNvSpPr txBox="1">
            <a:spLocks/>
          </p:cNvSpPr>
          <p:nvPr/>
        </p:nvSpPr>
        <p:spPr>
          <a:xfrm>
            <a:off x="948906" y="2023240"/>
            <a:ext cx="4158581" cy="83747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solidFill>
                  <a:schemeClr val="accent1"/>
                </a:solidFill>
              </a:rPr>
              <a:t>Deep to </a:t>
            </a:r>
            <a:r>
              <a:rPr lang="en-US" sz="3600" dirty="0" err="1">
                <a:solidFill>
                  <a:schemeClr val="accent1"/>
                </a:solidFill>
              </a:rPr>
              <a:t>Deep+Wide</a:t>
            </a:r>
            <a:endParaRPr lang="en-US" sz="3600" dirty="0">
              <a:solidFill>
                <a:schemeClr val="accent1"/>
              </a:solidFill>
            </a:endParaRPr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755E179C-7994-405D-AF2D-3837B9305FF1}"/>
              </a:ext>
            </a:extLst>
          </p:cNvPr>
          <p:cNvSpPr txBox="1">
            <a:spLocks/>
          </p:cNvSpPr>
          <p:nvPr/>
        </p:nvSpPr>
        <p:spPr>
          <a:xfrm>
            <a:off x="7084513" y="2023240"/>
            <a:ext cx="3929054" cy="64605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Franklin Gothic Medium" panose="020B06030201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solidFill>
                  <a:srgbClr val="A41E8F"/>
                </a:solidFill>
              </a:rPr>
              <a:t>Hard to </a:t>
            </a:r>
            <a:r>
              <a:rPr lang="en-US" sz="3600" dirty="0" err="1">
                <a:solidFill>
                  <a:srgbClr val="A41E8F"/>
                </a:solidFill>
              </a:rPr>
              <a:t>Hard+Soft</a:t>
            </a:r>
            <a:endParaRPr lang="en-US" sz="3600" dirty="0">
              <a:solidFill>
                <a:srgbClr val="A41E8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FD17D0-93D5-4ABF-915B-46D232D0C9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3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94943-D369-485D-8876-19FFC549D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to Soft Skills</a:t>
            </a:r>
          </a:p>
        </p:txBody>
      </p:sp>
    </p:spTree>
    <p:extLst>
      <p:ext uri="{BB962C8B-B14F-4D97-AF65-F5344CB8AC3E}">
        <p14:creationId xmlns:p14="http://schemas.microsoft.com/office/powerpoint/2010/main" val="329525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D043A23-E4C3-4AC2-9F1E-D8DE440797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9643178"/>
              </p:ext>
            </p:extLst>
          </p:nvPr>
        </p:nvGraphicFramePr>
        <p:xfrm>
          <a:off x="1876725" y="857690"/>
          <a:ext cx="7680634" cy="50921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3E1AC482-3A8A-479F-A74C-E87CF4C5F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21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7CC55E8-D55A-4496-AE43-4CE51A0D3B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8478827"/>
              </p:ext>
            </p:extLst>
          </p:nvPr>
        </p:nvGraphicFramePr>
        <p:xfrm>
          <a:off x="858807" y="862641"/>
          <a:ext cx="6180347" cy="45683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32F302B-C628-4D83-B58F-ACD7929A7E58}"/>
              </a:ext>
            </a:extLst>
          </p:cNvPr>
          <p:cNvSpPr txBox="1"/>
          <p:nvPr/>
        </p:nvSpPr>
        <p:spPr>
          <a:xfrm>
            <a:off x="8333117" y="2156603"/>
            <a:ext cx="2844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92% say soft skills matter as much or more than hard skills when hiring new talent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1D7CFD-F800-4151-B07C-1024DFF27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0562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94943-D369-485D-8876-19FFC549D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 to Broader Skill Sets</a:t>
            </a:r>
          </a:p>
        </p:txBody>
      </p:sp>
    </p:spTree>
    <p:extLst>
      <p:ext uri="{BB962C8B-B14F-4D97-AF65-F5344CB8AC3E}">
        <p14:creationId xmlns:p14="http://schemas.microsoft.com/office/powerpoint/2010/main" val="185706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DC1E2B9-1085-4AA8-9984-01D2F79696E1}"/>
              </a:ext>
            </a:extLst>
          </p:cNvPr>
          <p:cNvSpPr txBox="1">
            <a:spLocks/>
          </p:cNvSpPr>
          <p:nvPr/>
        </p:nvSpPr>
        <p:spPr>
          <a:xfrm>
            <a:off x="1178432" y="4337556"/>
            <a:ext cx="9069743" cy="202411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Wide does not equate to pure generalist – due to the rapid pace of change in technology, maintaining one (or more) areas of specialization remains critical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606A2B2-0275-4871-B909-7CD4A0ADD453}"/>
              </a:ext>
            </a:extLst>
          </p:cNvPr>
          <p:cNvGrpSpPr/>
          <p:nvPr/>
        </p:nvGrpSpPr>
        <p:grpSpPr>
          <a:xfrm>
            <a:off x="3369531" y="940172"/>
            <a:ext cx="5452937" cy="2909528"/>
            <a:chOff x="402496" y="940172"/>
            <a:chExt cx="5452937" cy="290952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E07EE86-5D7E-47B6-9890-77EF74B4EBCD}"/>
                </a:ext>
              </a:extLst>
            </p:cNvPr>
            <p:cNvGrpSpPr/>
            <p:nvPr/>
          </p:nvGrpSpPr>
          <p:grpSpPr>
            <a:xfrm>
              <a:off x="402496" y="1627155"/>
              <a:ext cx="565091" cy="2222545"/>
              <a:chOff x="1500995" y="1570015"/>
              <a:chExt cx="1104181" cy="4054412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96FA1989-6EC5-4C1B-88C3-86917801A18D}"/>
                  </a:ext>
                </a:extLst>
              </p:cNvPr>
              <p:cNvGrpSpPr/>
              <p:nvPr/>
            </p:nvGrpSpPr>
            <p:grpSpPr>
              <a:xfrm>
                <a:off x="1500995" y="1794298"/>
                <a:ext cx="1104181" cy="3830129"/>
                <a:chOff x="1500995" y="1794298"/>
                <a:chExt cx="1104181" cy="3830129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7ACDBE56-0F25-47BA-9915-C1BD4315933B}"/>
                    </a:ext>
                  </a:extLst>
                </p:cNvPr>
                <p:cNvSpPr/>
                <p:nvPr/>
              </p:nvSpPr>
              <p:spPr>
                <a:xfrm>
                  <a:off x="1630392" y="2622434"/>
                  <a:ext cx="845389" cy="3001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DC68F11B-6254-4C93-A02D-196E8692B2E3}"/>
                    </a:ext>
                  </a:extLst>
                </p:cNvPr>
                <p:cNvSpPr/>
                <p:nvPr/>
              </p:nvSpPr>
              <p:spPr>
                <a:xfrm>
                  <a:off x="1500995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A0E06185-B376-48C3-A97B-87AFF6E23C74}"/>
                  </a:ext>
                </a:extLst>
              </p:cNvPr>
              <p:cNvSpPr/>
              <p:nvPr/>
            </p:nvSpPr>
            <p:spPr>
              <a:xfrm>
                <a:off x="1500995" y="1570015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0ACBA234-A31E-4006-B8EE-D12B2057C1B2}"/>
                </a:ext>
              </a:extLst>
            </p:cNvPr>
            <p:cNvGrpSpPr/>
            <p:nvPr/>
          </p:nvGrpSpPr>
          <p:grpSpPr>
            <a:xfrm>
              <a:off x="1500210" y="1589391"/>
              <a:ext cx="1599434" cy="2222545"/>
              <a:chOff x="3983617" y="1570015"/>
              <a:chExt cx="3125278" cy="4054412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D07D941-E47D-4394-9CAF-5922B9803352}"/>
                  </a:ext>
                </a:extLst>
              </p:cNvPr>
              <p:cNvGrpSpPr/>
              <p:nvPr/>
            </p:nvGrpSpPr>
            <p:grpSpPr>
              <a:xfrm>
                <a:off x="4991819" y="1794298"/>
                <a:ext cx="1104181" cy="3830129"/>
                <a:chOff x="1500995" y="1794298"/>
                <a:chExt cx="1104181" cy="3830129"/>
              </a:xfrm>
            </p:grpSpPr>
            <p:sp>
              <p:nvSpPr>
                <p:cNvPr id="24" name="Rectangle: Rounded Corners 23">
                  <a:extLst>
                    <a:ext uri="{FF2B5EF4-FFF2-40B4-BE49-F238E27FC236}">
                      <a16:creationId xmlns:a16="http://schemas.microsoft.com/office/drawing/2014/main" id="{E10E5F27-F29D-4A90-96BC-F5D0491C7711}"/>
                    </a:ext>
                  </a:extLst>
                </p:cNvPr>
                <p:cNvSpPr/>
                <p:nvPr/>
              </p:nvSpPr>
              <p:spPr>
                <a:xfrm>
                  <a:off x="1630392" y="2622434"/>
                  <a:ext cx="845389" cy="3001993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D99A260E-B62E-432B-8E7D-F75AF15AC972}"/>
                    </a:ext>
                  </a:extLst>
                </p:cNvPr>
                <p:cNvSpPr/>
                <p:nvPr/>
              </p:nvSpPr>
              <p:spPr>
                <a:xfrm>
                  <a:off x="1500995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55E4BBBF-7D5F-43EC-9F1E-82C78309C178}"/>
                  </a:ext>
                </a:extLst>
              </p:cNvPr>
              <p:cNvSpPr/>
              <p:nvPr/>
            </p:nvSpPr>
            <p:spPr>
              <a:xfrm>
                <a:off x="4991819" y="1570015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B3879973-91B0-4B8A-849C-68D1A5CFDE05}"/>
                  </a:ext>
                </a:extLst>
              </p:cNvPr>
              <p:cNvSpPr/>
              <p:nvPr/>
            </p:nvSpPr>
            <p:spPr>
              <a:xfrm rot="16200000">
                <a:off x="6391466" y="2297502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BCAC1124-D25A-4F9D-BD18-DA9455FEEA8F}"/>
                  </a:ext>
                </a:extLst>
              </p:cNvPr>
              <p:cNvSpPr/>
              <p:nvPr/>
            </p:nvSpPr>
            <p:spPr>
              <a:xfrm rot="16200000">
                <a:off x="4370371" y="2297502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CE1B8FE-0C05-4FB5-BA8D-0351F1289169}"/>
                </a:ext>
              </a:extLst>
            </p:cNvPr>
            <p:cNvGrpSpPr/>
            <p:nvPr/>
          </p:nvGrpSpPr>
          <p:grpSpPr>
            <a:xfrm>
              <a:off x="3453430" y="1608308"/>
              <a:ext cx="1599434" cy="2203628"/>
              <a:chOff x="7936662" y="1604524"/>
              <a:chExt cx="3125278" cy="4019903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98122F0-72C9-44EB-B05E-BF3D5DFCEA31}"/>
                  </a:ext>
                </a:extLst>
              </p:cNvPr>
              <p:cNvGrpSpPr/>
              <p:nvPr/>
            </p:nvGrpSpPr>
            <p:grpSpPr>
              <a:xfrm>
                <a:off x="8942718" y="1794298"/>
                <a:ext cx="1104181" cy="3830129"/>
                <a:chOff x="8942720" y="1794298"/>
                <a:chExt cx="1104181" cy="3830129"/>
              </a:xfrm>
            </p:grpSpPr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E2BB1EA0-21BA-485D-A6F2-C0550A1E95BE}"/>
                    </a:ext>
                  </a:extLst>
                </p:cNvPr>
                <p:cNvSpPr/>
                <p:nvPr/>
              </p:nvSpPr>
              <p:spPr>
                <a:xfrm>
                  <a:off x="9106623" y="2605185"/>
                  <a:ext cx="330675" cy="3019242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C896AE27-E27C-4798-A723-183B354D4260}"/>
                    </a:ext>
                  </a:extLst>
                </p:cNvPr>
                <p:cNvSpPr/>
                <p:nvPr/>
              </p:nvSpPr>
              <p:spPr>
                <a:xfrm>
                  <a:off x="9525003" y="2596565"/>
                  <a:ext cx="330675" cy="3019242"/>
                </a:xfrm>
                <a:prstGeom prst="round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C0358259-FD98-4A1D-927E-D2DF1BC9F50A}"/>
                    </a:ext>
                  </a:extLst>
                </p:cNvPr>
                <p:cNvSpPr/>
                <p:nvPr/>
              </p:nvSpPr>
              <p:spPr>
                <a:xfrm>
                  <a:off x="8942720" y="1794298"/>
                  <a:ext cx="1104181" cy="103517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3838E7CA-5BA4-43FE-9E52-1F3BABB13ADE}"/>
                  </a:ext>
                </a:extLst>
              </p:cNvPr>
              <p:cNvSpPr/>
              <p:nvPr/>
            </p:nvSpPr>
            <p:spPr>
              <a:xfrm>
                <a:off x="8942719" y="1604524"/>
                <a:ext cx="1104181" cy="103517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7C074A2-E3DB-40D4-9CB2-18ACEEA93DF5}"/>
                  </a:ext>
                </a:extLst>
              </p:cNvPr>
              <p:cNvSpPr/>
              <p:nvPr/>
            </p:nvSpPr>
            <p:spPr>
              <a:xfrm rot="16200000">
                <a:off x="10344511" y="2307566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43681CCC-B979-4458-80C1-C9E44DF9A9BC}"/>
                  </a:ext>
                </a:extLst>
              </p:cNvPr>
              <p:cNvSpPr/>
              <p:nvPr/>
            </p:nvSpPr>
            <p:spPr>
              <a:xfrm rot="16200000">
                <a:off x="8323416" y="2307566"/>
                <a:ext cx="330675" cy="1104183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Arrow: Striped Right 6">
              <a:extLst>
                <a:ext uri="{FF2B5EF4-FFF2-40B4-BE49-F238E27FC236}">
                  <a16:creationId xmlns:a16="http://schemas.microsoft.com/office/drawing/2014/main" id="{0915680C-89BF-4F52-93A0-E6212C583E9C}"/>
                </a:ext>
              </a:extLst>
            </p:cNvPr>
            <p:cNvSpPr/>
            <p:nvPr/>
          </p:nvSpPr>
          <p:spPr>
            <a:xfrm>
              <a:off x="1164631" y="2730324"/>
              <a:ext cx="689275" cy="683735"/>
            </a:xfrm>
            <a:prstGeom prst="stripedRight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Arrow: Striped Right 7">
              <a:extLst>
                <a:ext uri="{FF2B5EF4-FFF2-40B4-BE49-F238E27FC236}">
                  <a16:creationId xmlns:a16="http://schemas.microsoft.com/office/drawing/2014/main" id="{9B082F18-E658-4C1D-BF8E-9897EABDFCC7}"/>
                </a:ext>
              </a:extLst>
            </p:cNvPr>
            <p:cNvSpPr/>
            <p:nvPr/>
          </p:nvSpPr>
          <p:spPr>
            <a:xfrm>
              <a:off x="2938979" y="2734128"/>
              <a:ext cx="689275" cy="683735"/>
            </a:xfrm>
            <a:prstGeom prst="stripedRightArrow">
              <a:avLst/>
            </a:prstGeom>
            <a:solidFill>
              <a:schemeClr val="accent3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912B0229-7DDF-46AB-8FC8-D15B7C82559E}"/>
                </a:ext>
              </a:extLst>
            </p:cNvPr>
            <p:cNvCxnSpPr>
              <a:cxnSpLocks/>
            </p:cNvCxnSpPr>
            <p:nvPr/>
          </p:nvCxnSpPr>
          <p:spPr>
            <a:xfrm>
              <a:off x="5461627" y="1430529"/>
              <a:ext cx="0" cy="2419171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BB4D02F-BC3A-4B71-AB02-7A4C4382B7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76350" y="1361519"/>
              <a:ext cx="3676514" cy="6690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B3C165A-DA23-4495-9F1B-7C25B447753B}"/>
                </a:ext>
              </a:extLst>
            </p:cNvPr>
            <p:cNvSpPr txBox="1"/>
            <p:nvPr/>
          </p:nvSpPr>
          <p:spPr>
            <a:xfrm>
              <a:off x="2065301" y="940172"/>
              <a:ext cx="259398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Wide (Breadth of Skill)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EAABFCF-12AF-4B40-8B49-CC6DD0E89814}"/>
                </a:ext>
              </a:extLst>
            </p:cNvPr>
            <p:cNvSpPr txBox="1"/>
            <p:nvPr/>
          </p:nvSpPr>
          <p:spPr>
            <a:xfrm rot="5400000">
              <a:off x="4417699" y="2353538"/>
              <a:ext cx="247535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Deep  (Depth of Skill)</a:t>
              </a:r>
            </a:p>
          </p:txBody>
        </p: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C08B8C58-80B0-4FDF-BC7F-42886DC49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4537" y="6330603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21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F0D4F6B-9DDB-4553-A098-2AE9D8D28B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53851" y="2106759"/>
            <a:ext cx="7600219" cy="3876136"/>
          </a:xfrm>
        </p:spPr>
        <p:txBody>
          <a:bodyPr/>
          <a:lstStyle/>
          <a:p>
            <a:r>
              <a:rPr lang="en-US" dirty="0"/>
              <a:t>Cloud</a:t>
            </a:r>
          </a:p>
          <a:p>
            <a:r>
              <a:rPr lang="en-US" dirty="0"/>
              <a:t>Coding / Scripting</a:t>
            </a:r>
          </a:p>
          <a:p>
            <a:r>
              <a:rPr lang="en-US" dirty="0"/>
              <a:t>IT Operations</a:t>
            </a:r>
          </a:p>
          <a:p>
            <a:r>
              <a:rPr lang="en-US" dirty="0"/>
              <a:t>Automation (IT and CI/CD)</a:t>
            </a:r>
          </a:p>
          <a:p>
            <a:r>
              <a:rPr lang="en-US" dirty="0"/>
              <a:t>Analytics</a:t>
            </a:r>
          </a:p>
          <a:p>
            <a:r>
              <a:rPr lang="en-US" dirty="0"/>
              <a:t>Infrastructure</a:t>
            </a:r>
          </a:p>
          <a:p>
            <a:r>
              <a:rPr lang="en-US" dirty="0"/>
              <a:t>Security</a:t>
            </a:r>
          </a:p>
          <a:p>
            <a:r>
              <a:rPr lang="en-US" dirty="0"/>
              <a:t>Testing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BAFEB0-7486-450D-B502-09E133880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Technology Skills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896694-D9E2-4D57-B8A5-4996F7BCA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25" y="6271985"/>
            <a:ext cx="2237373" cy="426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5400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-ENDARROWHEAD" val="222"/>
  <p:tag name="VCTCREATESHAPEHANDLED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-ENDARROWHEAD" val="222"/>
  <p:tag name="VCTCREATESHAPEHANDLED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1"/>
  <p:tag name="STYLE" val="NativeTextbox"/>
  <p:tag name="DATE" val="06/12/2019 16:30:27"/>
  <p:tag name="VCT_NATIVEBODY" val="16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1"/>
  <p:tag name="STYLE" val="NativeTextbox"/>
  <p:tag name="DATE" val="06/12/2019 16:30:27"/>
  <p:tag name="VCT_NATIVEBODY" val="16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CTCREATESHAPEHANDLED" val="0"/>
</p:tagLst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3800</TotalTime>
  <Words>791</Words>
  <Application>Microsoft Office PowerPoint</Application>
  <PresentationFormat>Widescreen</PresentationFormat>
  <Paragraphs>88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Comic Sans MS</vt:lpstr>
      <vt:lpstr>Franklin Gothic Book</vt:lpstr>
      <vt:lpstr>Franklin Gothic Medium</vt:lpstr>
      <vt:lpstr>Wingdings</vt:lpstr>
      <vt:lpstr>1_Custom Design</vt:lpstr>
      <vt:lpstr>PowerPoint Presentation</vt:lpstr>
      <vt:lpstr>PowerPoint Presentation</vt:lpstr>
      <vt:lpstr>Why the Shift?</vt:lpstr>
      <vt:lpstr>Shift to Soft Skills</vt:lpstr>
      <vt:lpstr>PowerPoint Presentation</vt:lpstr>
      <vt:lpstr>PowerPoint Presentation</vt:lpstr>
      <vt:lpstr>Shift to Broader Skill Sets</vt:lpstr>
      <vt:lpstr>PowerPoint Presentation</vt:lpstr>
      <vt:lpstr>Top Technology Skills</vt:lpstr>
      <vt:lpstr>How to learn soft skills and widen technology capabilities?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Catherine Lavoie</dc:creator>
  <cp:lastModifiedBy>Ola Chowning</cp:lastModifiedBy>
  <cp:revision>103</cp:revision>
  <cp:lastPrinted>2019-11-07T14:20:22Z</cp:lastPrinted>
  <dcterms:created xsi:type="dcterms:W3CDTF">2019-04-17T18:42:52Z</dcterms:created>
  <dcterms:modified xsi:type="dcterms:W3CDTF">2019-11-07T14:26:51Z</dcterms:modified>
</cp:coreProperties>
</file>

<file path=docProps/thumbnail.jpeg>
</file>